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2"/>
  </p:notesMasterIdLst>
  <p:handoutMasterIdLst>
    <p:handoutMasterId r:id="rId33"/>
  </p:handoutMasterIdLst>
  <p:sldIdLst>
    <p:sldId id="720" r:id="rId5"/>
    <p:sldId id="751" r:id="rId6"/>
    <p:sldId id="750" r:id="rId7"/>
    <p:sldId id="749" r:id="rId8"/>
    <p:sldId id="748" r:id="rId9"/>
    <p:sldId id="747" r:id="rId10"/>
    <p:sldId id="337" r:id="rId11"/>
    <p:sldId id="692" r:id="rId12"/>
    <p:sldId id="289" r:id="rId13"/>
    <p:sldId id="316" r:id="rId14"/>
    <p:sldId id="322" r:id="rId15"/>
    <p:sldId id="321" r:id="rId16"/>
    <p:sldId id="317" r:id="rId17"/>
    <p:sldId id="318" r:id="rId18"/>
    <p:sldId id="319" r:id="rId19"/>
    <p:sldId id="320" r:id="rId20"/>
    <p:sldId id="718" r:id="rId21"/>
    <p:sldId id="323" r:id="rId22"/>
    <p:sldId id="338" r:id="rId23"/>
    <p:sldId id="740" r:id="rId24"/>
    <p:sldId id="739" r:id="rId25"/>
    <p:sldId id="326" r:id="rId26"/>
    <p:sldId id="701" r:id="rId27"/>
    <p:sldId id="702" r:id="rId28"/>
    <p:sldId id="729" r:id="rId29"/>
    <p:sldId id="754" r:id="rId30"/>
    <p:sldId id="753" r:id="rId31"/>
  </p:sldIdLst>
  <p:sldSz cx="9144000" cy="5148263"/>
  <p:notesSz cx="6858000" cy="9144000"/>
  <p:defaultTextStyle>
    <a:defPPr>
      <a:defRPr lang="en-US"/>
    </a:defPPr>
    <a:lvl1pPr marL="0" indent="0" algn="l" defTabSz="685800" rtl="0" eaLnBrk="1" latinLnBrk="0" hangingPunct="1">
      <a:lnSpc>
        <a:spcPct val="98000"/>
      </a:lnSpc>
      <a:spcBef>
        <a:spcPts val="0"/>
      </a:spcBef>
      <a:spcAft>
        <a:spcPts val="1300"/>
      </a:spcAft>
      <a:buFontTx/>
      <a:buNone/>
      <a:defRPr sz="2000" kern="1200" baseline="0">
        <a:solidFill>
          <a:schemeClr val="tx1"/>
        </a:solidFill>
        <a:latin typeface="+mn-lt"/>
        <a:ea typeface="+mn-ea"/>
        <a:cs typeface="+mn-cs"/>
      </a:defRPr>
    </a:lvl1pPr>
    <a:lvl2pPr marL="0" indent="0" algn="l" defTabSz="685800" rtl="0" eaLnBrk="1" latinLnBrk="0" hangingPunct="1">
      <a:lnSpc>
        <a:spcPct val="98000"/>
      </a:lnSpc>
      <a:spcBef>
        <a:spcPts val="375"/>
      </a:spcBef>
      <a:buFontTx/>
      <a:buNone/>
      <a:defRPr sz="2000" b="1" i="0" kern="1200" baseline="0">
        <a:solidFill>
          <a:schemeClr val="tx2"/>
        </a:solidFill>
        <a:latin typeface="+mj-lt"/>
        <a:ea typeface="+mn-ea"/>
        <a:cs typeface="+mn-cs"/>
      </a:defRPr>
    </a:lvl2pPr>
    <a:lvl3pPr marL="468000" indent="-468000" algn="l" defTabSz="685800" rtl="0" eaLnBrk="1" latinLnBrk="0" hangingPunct="1">
      <a:lnSpc>
        <a:spcPct val="98000"/>
      </a:lnSpc>
      <a:spcBef>
        <a:spcPts val="0"/>
      </a:spcBef>
      <a:spcAft>
        <a:spcPts val="1300"/>
      </a:spcAft>
      <a:buClr>
        <a:srgbClr val="0063A5"/>
      </a:buClr>
      <a:buSzPct val="120000"/>
      <a:buFont typeface="Calibri" panose="020F0502020204030204" pitchFamily="34" charset="0"/>
      <a:buChar char="●"/>
      <a:defRPr sz="2000" kern="1200" baseline="0">
        <a:solidFill>
          <a:schemeClr val="tx1"/>
        </a:solidFill>
        <a:latin typeface="+mn-lt"/>
        <a:ea typeface="+mn-ea"/>
        <a:cs typeface="+mn-cs"/>
      </a:defRPr>
    </a:lvl3pPr>
    <a:lvl4pPr marL="936000" indent="-468000" algn="l" defTabSz="685800" rtl="0" eaLnBrk="1" latinLnBrk="0" hangingPunct="1">
      <a:lnSpc>
        <a:spcPct val="98000"/>
      </a:lnSpc>
      <a:spcBef>
        <a:spcPts val="0"/>
      </a:spcBef>
      <a:spcAft>
        <a:spcPts val="1300"/>
      </a:spcAft>
      <a:buClr>
        <a:srgbClr val="0063A5"/>
      </a:buClr>
      <a:buSzPct val="100000"/>
      <a:buFont typeface="Arial" panose="020B0604020202020204" pitchFamily="34" charset="0"/>
      <a:buChar char="—"/>
      <a:defRPr sz="2000" kern="1200">
        <a:solidFill>
          <a:schemeClr val="tx1"/>
        </a:solidFill>
        <a:latin typeface="+mn-lt"/>
        <a:ea typeface="+mn-ea"/>
        <a:cs typeface="+mn-cs"/>
      </a:defRPr>
    </a:lvl4pPr>
    <a:lvl5pPr marL="1404000" indent="-468000" algn="l" defTabSz="685800" rtl="0" eaLnBrk="1" latinLnBrk="0" hangingPunct="1">
      <a:lnSpc>
        <a:spcPct val="98000"/>
      </a:lnSpc>
      <a:spcBef>
        <a:spcPts val="0"/>
      </a:spcBef>
      <a:spcAft>
        <a:spcPts val="1300"/>
      </a:spcAft>
      <a:buClr>
        <a:srgbClr val="0063A5"/>
      </a:buClr>
      <a:buSzPct val="120000"/>
      <a:buFont typeface="Wingdings" panose="05000000000000000000" pitchFamily="2" charset="2"/>
      <a:buChar char=""/>
      <a:defRPr sz="20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42F39D-550F-21A6-C683-27214EF9C2A6}" name="Erin X Smith (Health)" initials="ES" userId="Erin X Smith (Health)" providerId="None"/>
  <p188:author id="{E76111BF-E27A-25D9-F5E0-C8848EC71212}" name="Deanne Needham (DHHS)" initials="DN(" userId="S::Deanne.Needham@safercare.vic.gov.au::7732855f-279d-4e94-8a07-72942be14f1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ophie Treleaven (DHHS)" initials="ST(" lastIdx="2" clrIdx="0">
    <p:extLst>
      <p:ext uri="{19B8F6BF-5375-455C-9EA6-DF929625EA0E}">
        <p15:presenceInfo xmlns:p15="http://schemas.microsoft.com/office/powerpoint/2012/main" userId="S::Sophie.Treleaven@safercare.vic.gov.au::a48c0ebd-fd8d-4048-8fe6-a2e481a4288e" providerId="AD"/>
      </p:ext>
    </p:extLst>
  </p:cmAuthor>
  <p:cmAuthor id="2" name="Joanna Gaston (DHHS)" initials="JG(" lastIdx="5" clrIdx="1">
    <p:extLst>
      <p:ext uri="{19B8F6BF-5375-455C-9EA6-DF929625EA0E}">
        <p15:presenceInfo xmlns:p15="http://schemas.microsoft.com/office/powerpoint/2012/main" userId="S::Joanna.Gaston@safercare.vic.gov.au::29a4e196-b44b-4499-b5ed-890ea3911844" providerId="AD"/>
      </p:ext>
    </p:extLst>
  </p:cmAuthor>
  <p:cmAuthor id="3" name="Michelle Hawke (DHHS)" initials="MH(" lastIdx="10" clrIdx="2">
    <p:extLst>
      <p:ext uri="{19B8F6BF-5375-455C-9EA6-DF929625EA0E}">
        <p15:presenceInfo xmlns:p15="http://schemas.microsoft.com/office/powerpoint/2012/main" userId="S::Michelle.Hawke@safercare.vic.gov.au::e1f988f5-c848-4af2-8ab3-00734e3277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99"/>
    <a:srgbClr val="00001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85F01EC-6FE7-43F9-B863-10CF3ED7CFCE}">
  <a:tblStyle styleId="{785F01EC-6FE7-43F9-B863-10CF3ED7CFCE}" styleName="SCV Table">
    <a:wholeTbl>
      <a:tcTxStyle>
        <a:fontRef idx="minor">
          <a:prstClr val="black"/>
        </a:fontRef>
        <a:schemeClr val="dk1"/>
      </a:tcTxStyle>
      <a:tcStyle>
        <a:tcBdr>
          <a:left>
            <a:ln w="12700" cmpd="sng">
              <a:noFill/>
            </a:ln>
          </a:left>
          <a:right>
            <a:ln w="12700" cmpd="sng">
              <a:noFill/>
            </a:ln>
          </a:right>
          <a:top>
            <a:ln w="3175" cmpd="sng">
              <a:solidFill>
                <a:schemeClr val="lt2"/>
              </a:solidFill>
            </a:ln>
          </a:top>
          <a:bottom>
            <a:ln w="3175" cmpd="sng">
              <a:solidFill>
                <a:schemeClr val="accent5"/>
              </a:solidFill>
            </a:ln>
          </a:bottom>
          <a:insideH>
            <a:ln w="3175" cmpd="sng">
              <a:solidFill>
                <a:schemeClr val="accent5"/>
              </a:solidFill>
            </a:ln>
          </a:insideH>
          <a:insideV>
            <a:ln w="12700" cmpd="sng">
              <a:noFill/>
            </a:ln>
          </a:insideV>
        </a:tcBdr>
        <a:fill>
          <a:noFill/>
        </a:fill>
      </a:tcStyle>
    </a:wholeTbl>
    <a:firstCol>
      <a:tcTxStyle b="on">
        <a:fontRef idx="minor">
          <a:schemeClr val="dk2"/>
        </a:fontRef>
        <a:schemeClr val="dk2"/>
      </a:tcTxStyle>
      <a:tcStyle>
        <a:tcBdr/>
        <a:fill>
          <a:noFill/>
        </a:fill>
      </a:tcStyle>
    </a:firstCol>
    <a:firstRow>
      <a:tcTxStyle b="on">
        <a:fontRef idx="minor">
          <a:schemeClr val="dk2"/>
        </a:fontRef>
        <a:schemeClr val="dk2"/>
      </a:tcTxStyle>
      <a:tcStyle>
        <a:tcBdr>
          <a:bottom>
            <a:ln w="38100" cmpd="sng">
              <a:solidFill>
                <a:schemeClr val="accent6"/>
              </a:solidFill>
            </a:ln>
          </a:bottom>
        </a:tcBdr>
        <a:fill>
          <a:solidFill>
            <a:schemeClr val="lt2"/>
          </a:solidFill>
        </a:fill>
      </a:tcStyle>
    </a:firstRow>
  </a:tblStyle>
  <a:tblStyle styleId="{450DDCDF-74B0-44AD-A3D2-FDAAE5D156A9}" styleName="SCV Table First Column Shade">
    <a:wholeTbl>
      <a:tcTxStyle>
        <a:fontRef idx="minor">
          <a:prstClr val="black"/>
        </a:fontRef>
        <a:schemeClr val="dk1"/>
      </a:tcTxStyle>
      <a:tcStyle>
        <a:tcBdr>
          <a:left>
            <a:ln w="12700" cmpd="sng">
              <a:noFill/>
            </a:ln>
          </a:left>
          <a:right>
            <a:ln w="12700" cmpd="sng">
              <a:noFill/>
            </a:ln>
          </a:right>
          <a:top>
            <a:ln w="3175" cmpd="sng">
              <a:solidFill>
                <a:schemeClr val="accent5"/>
              </a:solidFill>
            </a:ln>
          </a:top>
          <a:bottom>
            <a:ln w="3175" cmpd="sng">
              <a:solidFill>
                <a:schemeClr val="accent5"/>
              </a:solidFill>
            </a:ln>
          </a:bottom>
          <a:insideH>
            <a:ln w="3175" cmpd="sng">
              <a:solidFill>
                <a:schemeClr val="accent5"/>
              </a:solidFill>
            </a:ln>
          </a:insideH>
          <a:insideV>
            <a:ln w="12700" cmpd="sng">
              <a:noFill/>
            </a:ln>
          </a:insideV>
        </a:tcBdr>
        <a:fill>
          <a:noFill/>
        </a:fill>
      </a:tcStyle>
    </a:wholeTbl>
    <a:firstCol>
      <a:tcTxStyle b="on">
        <a:fontRef idx="minor">
          <a:schemeClr val="dk2"/>
        </a:fontRef>
        <a:schemeClr val="dk2"/>
      </a:tcTxStyle>
      <a:tcStyle>
        <a:tcBdr/>
        <a:fill>
          <a:solidFill>
            <a:schemeClr val="lt2"/>
          </a:solidFill>
        </a:fill>
      </a:tcStyle>
    </a:firstCo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59" autoAdjust="0"/>
  </p:normalViewPr>
  <p:slideViewPr>
    <p:cSldViewPr snapToGrid="0">
      <p:cViewPr varScale="1">
        <p:scale>
          <a:sx n="127" d="100"/>
          <a:sy n="127" d="100"/>
        </p:scale>
        <p:origin x="1164"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D95FFB-6DF1-4E7F-BBC9-C647C36F5F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9F7C48-B208-4EE2-B036-3CB7E49172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624BF4-3BBC-41B9-B2CA-A8750E2EE9EC}" type="datetimeFigureOut">
              <a:rPr lang="en-US" smtClean="0"/>
              <a:t>1/16/2024</a:t>
            </a:fld>
            <a:endParaRPr lang="en-US"/>
          </a:p>
        </p:txBody>
      </p:sp>
      <p:sp>
        <p:nvSpPr>
          <p:cNvPr id="4" name="Footer Placeholder 3">
            <a:extLst>
              <a:ext uri="{FF2B5EF4-FFF2-40B4-BE49-F238E27FC236}">
                <a16:creationId xmlns:a16="http://schemas.microsoft.com/office/drawing/2014/main" id="{BC049500-DE5C-42BD-A4FE-119036358E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DBC908-B90B-4F01-90E4-14843EE571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5084E4-C499-4E44-933D-F1C0D519E736}" type="slidenum">
              <a:rPr lang="en-US" smtClean="0"/>
              <a:t>‹#›</a:t>
            </a:fld>
            <a:endParaRPr lang="en-US"/>
          </a:p>
        </p:txBody>
      </p:sp>
    </p:spTree>
    <p:extLst>
      <p:ext uri="{BB962C8B-B14F-4D97-AF65-F5344CB8AC3E}">
        <p14:creationId xmlns:p14="http://schemas.microsoft.com/office/powerpoint/2010/main" val="1447377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D75A7-A785-4641-97D6-B79176D50B34}" type="datetimeFigureOut">
              <a:rPr lang="en-US" smtClean="0"/>
              <a:t>1/16/2024</a:t>
            </a:fld>
            <a:endParaRPr lang="en-US"/>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2429E-84F1-4454-9E84-CF1ED96B85E3}" type="slidenum">
              <a:rPr lang="en-US" smtClean="0"/>
              <a:t>‹#›</a:t>
            </a:fld>
            <a:endParaRPr lang="en-US"/>
          </a:p>
        </p:txBody>
      </p:sp>
    </p:spTree>
    <p:extLst>
      <p:ext uri="{BB962C8B-B14F-4D97-AF65-F5344CB8AC3E}">
        <p14:creationId xmlns:p14="http://schemas.microsoft.com/office/powerpoint/2010/main" val="4044813119"/>
      </p:ext>
    </p:extLst>
  </p:cSld>
  <p:clrMap bg1="lt1" tx1="dk1" bg2="lt2" tx2="dk2" accent1="accent1" accent2="accent2" accent3="accent3" accent4="accent4" accent5="accent5" accent6="accent6" hlink="hlink" folHlink="folHlink"/>
  <p:notesStyle>
    <a:lvl1pPr marL="0" algn="l" defTabSz="685891" rtl="0" eaLnBrk="1" latinLnBrk="0" hangingPunct="1">
      <a:defRPr sz="900" kern="1200">
        <a:solidFill>
          <a:schemeClr val="tx1"/>
        </a:solidFill>
        <a:latin typeface="+mn-lt"/>
        <a:ea typeface="+mn-ea"/>
        <a:cs typeface="+mn-cs"/>
      </a:defRPr>
    </a:lvl1pPr>
    <a:lvl2pPr marL="342945" algn="l" defTabSz="685891" rtl="0" eaLnBrk="1" latinLnBrk="0" hangingPunct="1">
      <a:defRPr sz="900" kern="1200">
        <a:solidFill>
          <a:schemeClr val="tx1"/>
        </a:solidFill>
        <a:latin typeface="+mn-lt"/>
        <a:ea typeface="+mn-ea"/>
        <a:cs typeface="+mn-cs"/>
      </a:defRPr>
    </a:lvl2pPr>
    <a:lvl3pPr marL="685891" algn="l" defTabSz="685891" rtl="0" eaLnBrk="1" latinLnBrk="0" hangingPunct="1">
      <a:defRPr sz="900" kern="1200">
        <a:solidFill>
          <a:schemeClr val="tx1"/>
        </a:solidFill>
        <a:latin typeface="+mn-lt"/>
        <a:ea typeface="+mn-ea"/>
        <a:cs typeface="+mn-cs"/>
      </a:defRPr>
    </a:lvl3pPr>
    <a:lvl4pPr marL="1028837" algn="l" defTabSz="685891" rtl="0" eaLnBrk="1" latinLnBrk="0" hangingPunct="1">
      <a:defRPr sz="900" kern="1200">
        <a:solidFill>
          <a:schemeClr val="tx1"/>
        </a:solidFill>
        <a:latin typeface="+mn-lt"/>
        <a:ea typeface="+mn-ea"/>
        <a:cs typeface="+mn-cs"/>
      </a:defRPr>
    </a:lvl4pPr>
    <a:lvl5pPr marL="1371783" algn="l" defTabSz="685891" rtl="0" eaLnBrk="1" latinLnBrk="0" hangingPunct="1">
      <a:defRPr sz="900" kern="1200">
        <a:solidFill>
          <a:schemeClr val="tx1"/>
        </a:solidFill>
        <a:latin typeface="+mn-lt"/>
        <a:ea typeface="+mn-ea"/>
        <a:cs typeface="+mn-cs"/>
      </a:defRPr>
    </a:lvl5pPr>
    <a:lvl6pPr marL="1714728" algn="l" defTabSz="685891" rtl="0" eaLnBrk="1" latinLnBrk="0" hangingPunct="1">
      <a:defRPr sz="900" kern="1200">
        <a:solidFill>
          <a:schemeClr val="tx1"/>
        </a:solidFill>
        <a:latin typeface="+mn-lt"/>
        <a:ea typeface="+mn-ea"/>
        <a:cs typeface="+mn-cs"/>
      </a:defRPr>
    </a:lvl6pPr>
    <a:lvl7pPr marL="2057674" algn="l" defTabSz="685891" rtl="0" eaLnBrk="1" latinLnBrk="0" hangingPunct="1">
      <a:defRPr sz="900" kern="1200">
        <a:solidFill>
          <a:schemeClr val="tx1"/>
        </a:solidFill>
        <a:latin typeface="+mn-lt"/>
        <a:ea typeface="+mn-ea"/>
        <a:cs typeface="+mn-cs"/>
      </a:defRPr>
    </a:lvl7pPr>
    <a:lvl8pPr marL="2400620" algn="l" defTabSz="685891" rtl="0" eaLnBrk="1" latinLnBrk="0" hangingPunct="1">
      <a:defRPr sz="900" kern="1200">
        <a:solidFill>
          <a:schemeClr val="tx1"/>
        </a:solidFill>
        <a:latin typeface="+mn-lt"/>
        <a:ea typeface="+mn-ea"/>
        <a:cs typeface="+mn-cs"/>
      </a:defRPr>
    </a:lvl8pPr>
    <a:lvl9pPr marL="2743566" algn="l" defTabSz="685891"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ch.org.au/clinicalguide/guideline_index/Meningitis_encephaliti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rednose.org.au/article/what-is-a-safe-sleeping-environment" TargetMode="External"/><Relationship Id="rId7" Type="http://schemas.openxmlformats.org/officeDocument/2006/relationships/hyperlink" Target="https://urldefense.proofpoint.com/v2/url?u=https-3A__www.diabetes.org.uk_guide-2Dto-2Ddiabetes_your-2Dchild-2Dand-2Ddiabetes_schools_ihp-2Da-2Dchilds-2Dindividual-2Dhealthcare-2Dplan&amp;d=DwMFaQ&amp;c=JnBkUqWXzx2bz-3a05d47Q&amp;r=ksgVRX144Or3LVYyCwQuRe8fpNP-qxwgs7lZEMrPWhKRk9M7SX1o7N6vujg6QpET&amp;m=IK6GhaRO3g1jwzEt5AG4kziPsQGVn5NScqOgnRatZF4&amp;s=sXdOWrOx2wdhJkmvfKwlZRehG5ctzuGnB_QiwXrMch0&amp;e="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rednose.org.au/news/going-away-keep-your-baby-safe-while-away-from-home" TargetMode="External"/><Relationship Id="rId5" Type="http://schemas.openxmlformats.org/officeDocument/2006/relationships/hyperlink" Target="https://rednose.org.au/article/setting-up-a-safe-nursery-what-products-do-you-really-need" TargetMode="External"/><Relationship Id="rId4" Type="http://schemas.openxmlformats.org/officeDocument/2006/relationships/hyperlink" Target="https://rednose.org.au/article/red-nose-six-safe-sleep-recommendation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45" lvl="1" indent="0">
              <a:buFont typeface="Arial" panose="020B0604020202020204" pitchFamily="34" charset="0"/>
              <a:buNone/>
            </a:pPr>
            <a:endParaRPr lang="en-AU" b="1" i="0"/>
          </a:p>
        </p:txBody>
      </p:sp>
      <p:sp>
        <p:nvSpPr>
          <p:cNvPr id="4" name="Slide Number Placeholder 3"/>
          <p:cNvSpPr>
            <a:spLocks noGrp="1"/>
          </p:cNvSpPr>
          <p:nvPr>
            <p:ph type="sldNum" sz="quarter" idx="5"/>
          </p:nvPr>
        </p:nvSpPr>
        <p:spPr/>
        <p:txBody>
          <a:bodyPr/>
          <a:lstStyle/>
          <a:p>
            <a:fld id="{E212429E-84F1-4454-9E84-CF1ED96B85E3}" type="slidenum">
              <a:rPr lang="en-US" smtClean="0"/>
              <a:t>4</a:t>
            </a:fld>
            <a:endParaRPr lang="en-US"/>
          </a:p>
        </p:txBody>
      </p:sp>
    </p:spTree>
    <p:extLst>
      <p:ext uri="{BB962C8B-B14F-4D97-AF65-F5344CB8AC3E}">
        <p14:creationId xmlns:p14="http://schemas.microsoft.com/office/powerpoint/2010/main" val="253452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9875" fontAlgn="base">
              <a:spcAft>
                <a:spcPts val="1800"/>
              </a:spcAft>
            </a:pPr>
            <a: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Recommendation 1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The Victorian Government funds whole exome sequence testing for families of children who have died from undiagnosed conditions. Whole exome sequencing (WES) can help identify a cause, but the cost can be prohibitive for some families. The main conditions for WES include: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neuromuscular diseases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syndromic cardiovascular malformations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hypertrophic cardiomyopathy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skeletal malformations and/or dysplasia</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neonatal cholestasis and liver failure</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cystic renal disease</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metabolic disorders with lactic acidosis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immunodeficiency or bone marrow failure</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sudden unexpected death in infancy that is not explained by environmental or other conditions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necrotising encephalitis.</a:t>
            </a:r>
            <a:endParaRPr lang="en-AU" sz="1800">
              <a:effectLst/>
              <a:latin typeface="Times New Roman" panose="02020603050405020304" pitchFamily="18" charset="0"/>
              <a:ea typeface="Times New Roman" panose="02020603050405020304" pitchFamily="18" charset="0"/>
            </a:endParaRPr>
          </a:p>
          <a:p>
            <a:pPr marL="883330"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a:lnSpc>
                <a:spcPct val="107000"/>
              </a:lnSpc>
              <a:spcAft>
                <a:spcPts val="800"/>
              </a:spcAft>
            </a:pPr>
            <a:b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br>
            <a: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269875" fontAlgn="base">
              <a:spcAft>
                <a:spcPts val="1800"/>
              </a:spcAft>
            </a:pPr>
            <a: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Recommendation 2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Support health literacy and shared decision-making capability.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Expectant mothers should be provided with tools to make informed decisions about their own care. CCOPMM recommendations have previously focused on improving the functioning of the healthcare system. It is essential to recognise the importance of healthcare literacy on the outcomes of expectant mothers and families.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Improvements in health literacy is required in:</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improving clinician and consumer awareness of the safety and benefits of vaccination in preventing serious perinatal mortality and morbidity</a:t>
            </a:r>
            <a:endParaRPr lang="en-AU" sz="1800">
              <a:effectLst/>
              <a:latin typeface="Times New Roman" panose="02020603050405020304" pitchFamily="18" charset="0"/>
              <a:ea typeface="Times New Roman" panose="02020603050405020304" pitchFamily="18" charset="0"/>
            </a:endParaRPr>
          </a:p>
          <a:p>
            <a:pPr marL="1070655"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improving women’s awareness, during the childbearing years, of accessing early pregnancy care, including awareness of painful abdominal symptoms or bleeding and the consideration of an ectopic pregnancy</a:t>
            </a:r>
            <a:endParaRPr lang="en-AU" sz="1800">
              <a:effectLst/>
              <a:latin typeface="Times New Roman" panose="02020603050405020304" pitchFamily="18" charset="0"/>
              <a:ea typeface="Times New Roman" panose="02020603050405020304" pitchFamily="18" charset="0"/>
            </a:endParaRPr>
          </a:p>
          <a:p>
            <a:pPr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the need for a multimedia program that supports clinicians to communicate effectively and support shared decision making</a:t>
            </a:r>
            <a:endParaRPr lang="en-AU" sz="1800">
              <a:effectLst/>
              <a:latin typeface="Times New Roman" panose="02020603050405020304" pitchFamily="18" charset="0"/>
              <a:ea typeface="Times New Roman" panose="02020603050405020304" pitchFamily="18" charset="0"/>
            </a:endParaRPr>
          </a:p>
          <a:p>
            <a:pPr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the need to alert consumers to the increased risk of sudden unexpected death in infants when family are sleeping at different locations while on holidays or visiting family</a:t>
            </a:r>
            <a:endParaRPr lang="en-AU" sz="1800">
              <a:effectLst/>
              <a:latin typeface="Times New Roman" panose="02020603050405020304" pitchFamily="18" charset="0"/>
              <a:ea typeface="Times New Roman" panose="02020603050405020304" pitchFamily="18" charset="0"/>
            </a:endParaRPr>
          </a:p>
          <a:p>
            <a:pPr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understanding the choices behind ‘free birthing’ and providing education/support.</a:t>
            </a:r>
            <a:endParaRPr lang="en-AU" sz="1800">
              <a:effectLst/>
              <a:latin typeface="Times New Roman" panose="02020603050405020304" pitchFamily="18" charset="0"/>
              <a:ea typeface="Times New Roman" panose="02020603050405020304" pitchFamily="18" charset="0"/>
            </a:endParaRPr>
          </a:p>
          <a:p>
            <a:pPr marL="457200"/>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a:lnSpc>
                <a:spcPct val="107000"/>
              </a:lnSpc>
              <a:spcAft>
                <a:spcPts val="800"/>
              </a:spcAft>
            </a:pPr>
            <a:br>
              <a:rPr lang="en-AU" sz="1800">
                <a:effectLst/>
                <a:latin typeface="VIC" panose="00000500000000000000" pitchFamily="2" charset="0"/>
                <a:ea typeface="Calibri" panose="020F0502020204030204" pitchFamily="34" charset="0"/>
                <a:cs typeface="Arial" panose="020B0604020202020204" pitchFamily="34" charset="0"/>
              </a:rPr>
            </a:b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E212429E-84F1-4454-9E84-CF1ED96B85E3}" type="slidenum">
              <a:rPr lang="en-US" smtClean="0"/>
              <a:t>20</a:t>
            </a:fld>
            <a:endParaRPr lang="en-US"/>
          </a:p>
        </p:txBody>
      </p:sp>
    </p:spTree>
    <p:extLst>
      <p:ext uri="{BB962C8B-B14F-4D97-AF65-F5344CB8AC3E}">
        <p14:creationId xmlns:p14="http://schemas.microsoft.com/office/powerpoint/2010/main" val="4067941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9875" fontAlgn="base">
              <a:spcAft>
                <a:spcPts val="1800"/>
              </a:spcAft>
            </a:pPr>
            <a: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Recommendation 3</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Malnutrition in children is a high risk factor for morbidity and mortality. There is an urgent need to strengthen primary healthcare systems including maternity, maternal and child health and general practice services to detect, monitor and treat malnutrition, especially in vulnerable families.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CCOPMM has seen several deaths in the 0–4- year age (children) from malnutrition and its complications. These deaths occurred within vulnerable and marginalised families who were either minimally or not at all engaged with maternal and child health nurse services and general practitioners. The limited face-to-face consultations with primary care providers and a lack of recorded weight and growth monitoring resulted in these children suffering unrecognised severe malnutrition.</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When nutritional status is borderline, severe acute malnutrition and death can occur within a few weeks if a child is underfed. For children who are living in high-risk social environments where they are vulnerable to neglect, growth monitoring and assessment of risk are essential. The mortality rate of children with severe malnutrition is high. Severe malnutrition may be complicated by sepsis, hypoglycaemia, </a:t>
            </a:r>
            <a:r>
              <a:rPr lang="en-AU" sz="1800" err="1">
                <a:effectLst/>
                <a:latin typeface="VIC" panose="00000500000000000000" pitchFamily="2" charset="0"/>
                <a:ea typeface="Times New Roman" panose="02020603050405020304" pitchFamily="18" charset="0"/>
                <a:cs typeface="Arial" panose="020B0604020202020204" pitchFamily="34" charset="0"/>
              </a:rPr>
              <a:t>hypophosphataemia</a:t>
            </a:r>
            <a:r>
              <a:rPr lang="en-AU" sz="1800">
                <a:effectLst/>
                <a:latin typeface="VIC" panose="00000500000000000000" pitchFamily="2" charset="0"/>
                <a:ea typeface="Times New Roman" panose="02020603050405020304" pitchFamily="18" charset="0"/>
                <a:cs typeface="Arial" panose="020B0604020202020204" pitchFamily="34" charset="0"/>
              </a:rPr>
              <a:t>, hypothermia and dehydration.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69875" algn="just" fontAlgn="base">
              <a:spcAft>
                <a:spcPts val="1200"/>
              </a:spcAft>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Areas for improvement include: </a:t>
            </a:r>
          </a:p>
          <a:p>
            <a:pPr marL="269875" algn="just" fontAlgn="base">
              <a:spcAft>
                <a:spcPts val="1200"/>
              </a:spcAft>
              <a:tabLst>
                <a:tab pos="6031230" algn="l"/>
              </a:tabLst>
            </a:pP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VIC" panose="00000500000000000000" pitchFamily="2" charset="0"/>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in-person appointments – telehealth consultations are a barrier to recognising failure to thrive and/or severe malnutrition because physical observations and growth monitoring cannot be adequately completed</a:t>
            </a:r>
            <a:endParaRPr lang="en-AU" sz="1800">
              <a:effectLst/>
              <a:latin typeface="Times New Roman" panose="02020603050405020304" pitchFamily="18" charset="0"/>
              <a:ea typeface="Times New Roman" panose="02020603050405020304" pitchFamily="18" charset="0"/>
              <a:cs typeface="Arial" panose="020B0604020202020204" pitchFamily="34" charset="0"/>
            </a:endParaRPr>
          </a:p>
          <a:p>
            <a:pPr marL="1112565"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VIC" panose="00000500000000000000" pitchFamily="2" charset="0"/>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awareness of the complications of syringe-feeding babies – although widespread, it potentially clouds recognition of a baby’s incapacity to suck feed, which needs to be considered when there are growth concerns </a:t>
            </a:r>
            <a:endParaRPr lang="en-AU" sz="1800">
              <a:effectLst/>
              <a:latin typeface="Times New Roman" panose="02020603050405020304" pitchFamily="18" charset="0"/>
              <a:ea typeface="Times New Roman" panose="02020603050405020304" pitchFamily="18" charset="0"/>
              <a:cs typeface="Arial" panose="020B0604020202020204" pitchFamily="34" charset="0"/>
            </a:endParaRPr>
          </a:p>
          <a:p>
            <a:pPr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VIC" panose="00000500000000000000" pitchFamily="2" charset="0"/>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diagnosis awareness – in a highly developed country, the diagnosis of malnutrition is less considered than other causes of poor growth </a:t>
            </a:r>
            <a:endParaRPr lang="en-AU" sz="1800">
              <a:effectLst/>
              <a:latin typeface="Times New Roman" panose="02020603050405020304" pitchFamily="18" charset="0"/>
              <a:ea typeface="Times New Roman" panose="02020603050405020304" pitchFamily="18" charset="0"/>
              <a:cs typeface="Arial" panose="020B0604020202020204" pitchFamily="34" charset="0"/>
            </a:endParaRPr>
          </a:p>
          <a:p>
            <a:pPr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VIC" panose="00000500000000000000" pitchFamily="2" charset="0"/>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strengthening the transition of care from maternity to maternal and child health services </a:t>
            </a:r>
            <a:endParaRPr lang="en-AU" sz="1800">
              <a:effectLst/>
              <a:latin typeface="Times New Roman" panose="02020603050405020304" pitchFamily="18" charset="0"/>
              <a:ea typeface="Times New Roman" panose="02020603050405020304" pitchFamily="18" charset="0"/>
              <a:cs typeface="Arial" panose="020B0604020202020204" pitchFamily="34" charset="0"/>
            </a:endParaRPr>
          </a:p>
          <a:p>
            <a:pPr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VIC" panose="00000500000000000000" pitchFamily="2" charset="0"/>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strengthening the flagging tool for maternal and child health nurses and general practitioners that identifies vulnerable families and prioritises them for appointments and follow-up if they fail to attend booked appointments </a:t>
            </a:r>
            <a:endParaRPr lang="en-AU" sz="1800">
              <a:effectLst/>
              <a:latin typeface="Times New Roman" panose="02020603050405020304" pitchFamily="18" charset="0"/>
              <a:ea typeface="Times New Roman" panose="02020603050405020304" pitchFamily="18" charset="0"/>
              <a:cs typeface="Arial" panose="020B0604020202020204" pitchFamily="34" charset="0"/>
            </a:endParaRPr>
          </a:p>
          <a:p>
            <a:pPr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VIC" panose="00000500000000000000" pitchFamily="2" charset="0"/>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referral to Child Protection if families disengage with services and there is a risk of malnutrition that can result in morbidity and mortality.  </a:t>
            </a:r>
            <a:endParaRPr lang="en-AU" sz="1800">
              <a:effectLst/>
              <a:latin typeface="Times New Roman" panose="02020603050405020304" pitchFamily="18" charset="0"/>
              <a:ea typeface="Times New Roman" panose="02020603050405020304" pitchFamily="18" charset="0"/>
              <a:cs typeface="Arial" panose="020B0604020202020204" pitchFamily="34" charset="0"/>
            </a:endParaRPr>
          </a:p>
          <a:p>
            <a:pPr marL="457200"/>
            <a:r>
              <a:rPr lang="en-AU" sz="1800">
                <a:effectLst/>
                <a:latin typeface="Times New Roman" panose="02020603050405020304" pitchFamily="18"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Community service agencies involved following a Child Protection referral should ensure there is support for families to remain engaged. If they disengage then referral back to Child Protection is necessary. Across all types of deaths and all age groups, CCOPMM continues to observe an overrepresentation of children from vulnerable families. CCOPMM is concerned that the recent increase in economic pressures on families will worsen this problem.</a:t>
            </a:r>
            <a:endParaRPr lang="en-AU" sz="1800">
              <a:effectLst/>
              <a:latin typeface="Times New Roman" panose="02020603050405020304" pitchFamily="18" charset="0"/>
              <a:ea typeface="Times New Roman" panose="02020603050405020304" pitchFamily="18" charset="0"/>
            </a:endParaRPr>
          </a:p>
          <a:p>
            <a:pPr marL="457200"/>
            <a:r>
              <a:rPr lang="en-AU" sz="1800">
                <a:effectLst/>
                <a:latin typeface="Times New Roman" panose="02020603050405020304" pitchFamily="18"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algn="just" fontAlgn="base">
              <a:tabLst>
                <a:tab pos="6031230" algn="l"/>
              </a:tabLst>
            </a:pPr>
            <a:br>
              <a:rPr lang="en-AU" sz="1800">
                <a:effectLst/>
                <a:latin typeface="Times New Roman" panose="02020603050405020304" pitchFamily="18" charset="0"/>
                <a:ea typeface="Times New Roman" panose="02020603050405020304" pitchFamily="18" charset="0"/>
                <a:cs typeface="Arial" panose="020B0604020202020204" pitchFamily="34" charset="0"/>
              </a:rPr>
            </a:br>
            <a:r>
              <a:rPr lang="en-AU" sz="1800">
                <a:effectLst/>
                <a:latin typeface="Times New Roman" panose="02020603050405020304" pitchFamily="18"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69875" fontAlgn="base">
              <a:spcAft>
                <a:spcPts val="1800"/>
              </a:spcAft>
            </a:pPr>
            <a: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Recommendation 4 – update to 2017 recommendation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Consider admitting to hospital an infant, child or adolescent who has presented three times to a hospital.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Repeat presentation to any health service during the same acute illness is a red flag.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Repeated presentations (that are not planned reviews) may indicate: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The child is deteriorating.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The child is developing complications (for example, secondary bacterial infection with viral illness).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spcAft>
                <a:spcPts val="600"/>
              </a:spcAft>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The severity of the illness has not been appreciated by healthcare staff and/or the diagnosis needs to be reviewed.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The parents or caregivers are extremely concerned about their child. </a:t>
            </a:r>
            <a:endParaRPr lang="en-AU" sz="1800">
              <a:effectLst/>
              <a:latin typeface="Times New Roman" panose="02020603050405020304" pitchFamily="18" charset="0"/>
              <a:ea typeface="Times New Roman" panose="02020603050405020304" pitchFamily="18" charset="0"/>
            </a:endParaRPr>
          </a:p>
          <a:p>
            <a:pPr marL="269875"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Parents often seek health care from several health services, especially when they are very concerned. It is important to establish how many times a child has presented for the same illness.</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A child who presents a second time for the same acute illness should be reviewed by a senior doctor.</a:t>
            </a:r>
            <a:r>
              <a:rPr lang="en-AU" sz="1800">
                <a:effectLst/>
                <a:latin typeface="Cambria" panose="02040503050406030204" pitchFamily="18" charset="0"/>
                <a:ea typeface="Times New Roman" panose="02020603050405020304" pitchFamily="18" charset="0"/>
                <a:cs typeface="Cambria" panose="02040503050406030204" pitchFamily="18"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270510"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If the child presents unexpectedly for a third time during the same illness, there should be serious consideration for hospital admission, even if the child does not look unwell at the time.</a:t>
            </a:r>
            <a:endParaRPr lang="en-AU" sz="1800">
              <a:effectLst/>
              <a:latin typeface="Times New Roman" panose="02020603050405020304" pitchFamily="18" charset="0"/>
              <a:ea typeface="Times New Roman" panose="02020603050405020304" pitchFamily="18" charset="0"/>
            </a:endParaRPr>
          </a:p>
          <a:p>
            <a:pPr>
              <a:lnSpc>
                <a:spcPct val="107000"/>
              </a:lnSpc>
              <a:spcAft>
                <a:spcPts val="800"/>
              </a:spcAft>
            </a:pPr>
            <a: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270510" fontAlgn="base"/>
            <a: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 </a:t>
            </a:r>
            <a:endParaRPr lang="en-AU" sz="1800">
              <a:effectLst/>
              <a:latin typeface="Times New Roman" panose="02020603050405020304" pitchFamily="18" charset="0"/>
              <a:ea typeface="Times New Roman" panose="02020603050405020304" pitchFamily="18" charset="0"/>
            </a:endParaRPr>
          </a:p>
          <a:p>
            <a:pPr>
              <a:lnSpc>
                <a:spcPct val="107000"/>
              </a:lnSpc>
              <a:spcAft>
                <a:spcPts val="800"/>
              </a:spcAft>
            </a:pPr>
            <a:br>
              <a:rPr lang="en-AU" sz="1800" b="1">
                <a:solidFill>
                  <a:srgbClr val="2F5496"/>
                </a:solidFill>
                <a:effectLst/>
                <a:latin typeface="VIC" panose="00000500000000000000" pitchFamily="2" charset="0"/>
                <a:ea typeface="Calibri" panose="020F0502020204030204" pitchFamily="34" charset="0"/>
                <a:cs typeface="Segoe UI" panose="020B0502040204020203" pitchFamily="34" charset="0"/>
              </a:rPr>
            </a:br>
            <a: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E212429E-84F1-4454-9E84-CF1ED96B85E3}" type="slidenum">
              <a:rPr lang="en-US" smtClean="0"/>
              <a:t>21</a:t>
            </a:fld>
            <a:endParaRPr lang="en-US"/>
          </a:p>
        </p:txBody>
      </p:sp>
    </p:spTree>
    <p:extLst>
      <p:ext uri="{BB962C8B-B14F-4D97-AF65-F5344CB8AC3E}">
        <p14:creationId xmlns:p14="http://schemas.microsoft.com/office/powerpoint/2010/main" val="3793777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97000"/>
              </a:lnSpc>
              <a:buFont typeface="+mj-lt"/>
              <a:buAutoNum type="arabicPeriod"/>
              <a:tabLst>
                <a:tab pos="900430" algn="l"/>
              </a:tabLst>
            </a:pPr>
            <a:r>
              <a:rPr lang="en-AU" sz="1800" b="1">
                <a:solidFill>
                  <a:srgbClr val="1F4E79"/>
                </a:solidFill>
                <a:effectLst/>
                <a:latin typeface="VIC" panose="00000500000000000000" pitchFamily="2" charset="0"/>
                <a:ea typeface="Calibri" panose="020F0502020204030204" pitchFamily="34" charset="0"/>
                <a:cs typeface="Times New Roman" panose="02020603050405020304" pitchFamily="18" charset="0"/>
              </a:rPr>
              <a:t>Drawing up unfamiliar drugs</a:t>
            </a:r>
          </a:p>
          <a:p>
            <a:pPr marL="342900" lvl="0" indent="-342900">
              <a:lnSpc>
                <a:spcPct val="97000"/>
              </a:lnSpc>
              <a:buFont typeface="+mj-lt"/>
              <a:buAutoNum type="arabicPeriod"/>
              <a:tabLst>
                <a:tab pos="900430" algn="l"/>
              </a:tabLst>
            </a:pPr>
            <a:endParaRPr lang="en-AU" sz="1800" b="1">
              <a:solidFill>
                <a:srgbClr val="1F4E79"/>
              </a:solidFill>
              <a:effectLst/>
              <a:latin typeface="VIC" panose="00000500000000000000" pitchFamily="2" charset="0"/>
              <a:ea typeface="Times New Roman" panose="02020603050405020304" pitchFamily="18" charset="0"/>
              <a:cs typeface="Times New Roman" panose="02020603050405020304" pitchFamily="18" charset="0"/>
            </a:endParaRPr>
          </a:p>
          <a:p>
            <a:pPr marL="342945" lvl="1" indent="0">
              <a:lnSpc>
                <a:spcPct val="97000"/>
              </a:lnSpc>
              <a:buFont typeface="+mj-lt"/>
              <a:buNone/>
              <a:tabLst>
                <a:tab pos="900430" algn="l"/>
              </a:tabLst>
            </a:pPr>
            <a:r>
              <a:rPr lang="en-AU" sz="1800">
                <a:effectLst/>
                <a:latin typeface="VIC" panose="00000500000000000000" pitchFamily="2" charset="0"/>
                <a:ea typeface="Times New Roman" panose="02020603050405020304" pitchFamily="18" charset="0"/>
                <a:cs typeface="Arial" panose="020B0604020202020204" pitchFamily="34" charset="0"/>
              </a:rPr>
              <a:t>CCOPMM</a:t>
            </a:r>
            <a:r>
              <a:rPr lang="en-AU" sz="1800">
                <a:solidFill>
                  <a:srgbClr val="000000"/>
                </a:solidFill>
                <a:effectLst/>
                <a:latin typeface="VIC" panose="00000500000000000000" pitchFamily="2" charset="0"/>
                <a:ea typeface="Times New Roman" panose="02020603050405020304" pitchFamily="18" charset="0"/>
                <a:cs typeface="Arial" panose="020B0604020202020204" pitchFamily="34" charset="0"/>
              </a:rPr>
              <a:t> has reviewed cases where dosing errors have occurred with drawing up drugs and / or</a:t>
            </a:r>
            <a:r>
              <a:rPr lang="en-AU" sz="180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n-AU" sz="1800">
                <a:solidFill>
                  <a:srgbClr val="000000"/>
                </a:solidFill>
                <a:effectLst/>
                <a:latin typeface="VIC" panose="00000500000000000000" pitchFamily="2" charset="0"/>
                <a:ea typeface="Times New Roman" panose="02020603050405020304" pitchFamily="18" charset="0"/>
                <a:cs typeface="Arial" panose="020B0604020202020204" pitchFamily="34" charset="0"/>
              </a:rPr>
              <a:t>transfusions. This is particularly likely with drugs that are infrequently prescribed and with which</a:t>
            </a:r>
            <a:r>
              <a:rPr lang="en-AU" sz="180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n-AU" sz="1800">
                <a:solidFill>
                  <a:srgbClr val="000000"/>
                </a:solidFill>
                <a:effectLst/>
                <a:latin typeface="VIC" panose="00000500000000000000" pitchFamily="2" charset="0"/>
                <a:ea typeface="Times New Roman" panose="02020603050405020304" pitchFamily="18" charset="0"/>
                <a:cs typeface="Arial" panose="020B0604020202020204" pitchFamily="34" charset="0"/>
              </a:rPr>
              <a:t>staff are less familiar.</a:t>
            </a:r>
            <a:r>
              <a:rPr lang="en-AU" sz="180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endParaRPr lang="en-AU" sz="1800">
              <a:effectLst/>
              <a:latin typeface="Times New Roman" panose="02020603050405020304" pitchFamily="18" charset="0"/>
              <a:ea typeface="Times New Roman" panose="02020603050405020304" pitchFamily="18" charset="0"/>
            </a:endParaRPr>
          </a:p>
          <a:p>
            <a:pPr marL="180340" indent="90170" algn="just" fontAlgn="base">
              <a:lnSpc>
                <a:spcPct val="107000"/>
              </a:lnSpc>
              <a:spcAft>
                <a:spcPts val="800"/>
              </a:spcAft>
              <a:tabLst>
                <a:tab pos="180340" algn="l"/>
              </a:tabLst>
            </a:pPr>
            <a:r>
              <a:rPr lang="en-US" sz="1800">
                <a:effectLst/>
                <a:latin typeface="VIC" panose="00000500000000000000" pitchFamily="2" charset="0"/>
                <a:ea typeface="Times New Roman" panose="02020603050405020304" pitchFamily="18" charset="0"/>
                <a:cs typeface="Segoe UI" panose="020B0502040204020203" pitchFamily="34"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540385"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Health services and staff should consider strategies to reduce the likelihood of such errors</a:t>
            </a:r>
            <a:r>
              <a:rPr lang="en-AU" sz="1800">
                <a:effectLst/>
                <a:latin typeface="Cambria" panose="02040503050406030204" pitchFamily="18" charset="0"/>
                <a:ea typeface="Times New Roman" panose="02020603050405020304" pitchFamily="18" charset="0"/>
                <a:cs typeface="Cambria" panose="02040503050406030204" pitchFamily="18" charset="0"/>
              </a:rPr>
              <a:t> </a:t>
            </a:r>
            <a:r>
              <a:rPr lang="en-AU" sz="1800">
                <a:effectLst/>
                <a:latin typeface="VIC" panose="00000500000000000000" pitchFamily="2" charset="0"/>
                <a:ea typeface="Times New Roman" panose="02020603050405020304" pitchFamily="18" charset="0"/>
                <a:cs typeface="Arial" panose="020B0604020202020204" pitchFamily="34" charset="0"/>
              </a:rPr>
              <a:t>occurring. These may include:</a:t>
            </a:r>
            <a:r>
              <a:rPr lang="en-AU" sz="1800">
                <a:effectLst/>
                <a:latin typeface="Times New Roman" panose="02020603050405020304" pitchFamily="18" charset="0"/>
                <a:ea typeface="Times New Roman" panose="02020603050405020304" pitchFamily="18" charset="0"/>
              </a:rPr>
              <a:t> </a:t>
            </a:r>
          </a:p>
          <a:p>
            <a:pPr marL="540385"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Locating drawing up locations in quieter areas where staff are less likely to be disturbed</a:t>
            </a:r>
            <a:r>
              <a:rPr lang="en-AU" sz="1800">
                <a:effectLst/>
                <a:latin typeface="Times New Roman" panose="02020603050405020304" pitchFamily="18" charset="0"/>
                <a:ea typeface="Times New Roman" panose="02020603050405020304" pitchFamily="18" charset="0"/>
              </a:rPr>
              <a:t> </a:t>
            </a:r>
          </a:p>
          <a:p>
            <a:pPr marL="883330"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Not interrupting staff who are in the middle of drawing up and checking drugs or infusions</a:t>
            </a:r>
            <a:r>
              <a:rPr lang="en-AU" sz="1800">
                <a:effectLst/>
                <a:latin typeface="Times New Roman" panose="02020603050405020304" pitchFamily="18" charset="0"/>
                <a:ea typeface="Times New Roman" panose="02020603050405020304" pitchFamily="18" charset="0"/>
              </a:rPr>
              <a:t> </a:t>
            </a:r>
          </a:p>
          <a:p>
            <a:pPr marL="883330"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Some centres arrange for very uncommonly used infusions to be drawn up in the hospital</a:t>
            </a:r>
            <a:r>
              <a:rPr lang="en-AU" sz="1800">
                <a:effectLst/>
                <a:latin typeface="Cambria" panose="02040503050406030204" pitchFamily="18" charset="0"/>
                <a:ea typeface="Times New Roman" panose="02020603050405020304" pitchFamily="18" charset="0"/>
                <a:cs typeface="Cambria" panose="02040503050406030204" pitchFamily="18" charset="0"/>
              </a:rPr>
              <a:t> </a:t>
            </a:r>
            <a:r>
              <a:rPr lang="en-AU" sz="1800">
                <a:effectLst/>
                <a:latin typeface="VIC" panose="00000500000000000000" pitchFamily="2" charset="0"/>
                <a:ea typeface="Times New Roman" panose="02020603050405020304" pitchFamily="18" charset="0"/>
                <a:cs typeface="Arial" panose="020B0604020202020204" pitchFamily="34" charset="0"/>
              </a:rPr>
              <a:t>pharmacy rather than by staff on the ward</a:t>
            </a:r>
            <a:r>
              <a:rPr lang="en-AU" sz="1800">
                <a:effectLst/>
                <a:latin typeface="Times New Roman" panose="02020603050405020304" pitchFamily="18" charset="0"/>
                <a:ea typeface="Times New Roman" panose="02020603050405020304" pitchFamily="18" charset="0"/>
              </a:rPr>
              <a:t> </a:t>
            </a:r>
          </a:p>
          <a:p>
            <a:pPr marL="685845" lvl="1" indent="-342900" algn="just" fontAlgn="base">
              <a:buFont typeface="Symbol" panose="05050102010706020507" pitchFamily="18" charset="2"/>
              <a:buChar char=""/>
              <a:tabLst>
                <a:tab pos="6031230" algn="l"/>
              </a:tabLst>
            </a:pPr>
            <a:endParaRPr lang="en-AU" sz="1800">
              <a:effectLst/>
              <a:latin typeface="Times New Roman" panose="02020603050405020304" pitchFamily="18" charset="0"/>
              <a:ea typeface="Times New Roman" panose="02020603050405020304" pitchFamily="18" charset="0"/>
              <a:cs typeface="Arial" panose="020B0604020202020204" pitchFamily="34" charset="0"/>
            </a:endParaRPr>
          </a:p>
          <a:p>
            <a:pPr marL="342945" lvl="1" indent="0" algn="just" fontAlgn="base">
              <a:buFont typeface="Symbol" panose="05050102010706020507" pitchFamily="18" charset="2"/>
              <a:buNon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Clinical staff should also note that although double checking and signing for drugs is a legal</a:t>
            </a:r>
            <a:r>
              <a:rPr lang="en-AU" sz="1800">
                <a:effectLst/>
                <a:latin typeface="Cambria" panose="02040503050406030204" pitchFamily="18" charset="0"/>
                <a:ea typeface="Times New Roman" panose="02020603050405020304" pitchFamily="18" charset="0"/>
                <a:cs typeface="Cambria" panose="02040503050406030204" pitchFamily="18" charset="0"/>
              </a:rPr>
              <a:t> </a:t>
            </a:r>
            <a:r>
              <a:rPr lang="en-AU" sz="1800">
                <a:effectLst/>
                <a:latin typeface="VIC" panose="00000500000000000000" pitchFamily="2" charset="0"/>
                <a:ea typeface="Times New Roman" panose="02020603050405020304" pitchFamily="18" charset="0"/>
                <a:cs typeface="Arial" panose="020B0604020202020204" pitchFamily="34" charset="0"/>
              </a:rPr>
              <a:t>requirement, there can be pressure to “check” in too cursory a manner. By signing, you are</a:t>
            </a:r>
            <a:r>
              <a:rPr lang="en-AU" sz="1800">
                <a:effectLst/>
                <a:latin typeface="Cambria" panose="02040503050406030204" pitchFamily="18" charset="0"/>
                <a:ea typeface="Times New Roman" panose="02020603050405020304" pitchFamily="18" charset="0"/>
                <a:cs typeface="Cambria" panose="02040503050406030204" pitchFamily="18" charset="0"/>
              </a:rPr>
              <a:t> </a:t>
            </a:r>
            <a:r>
              <a:rPr lang="en-AU" sz="1800">
                <a:effectLst/>
                <a:latin typeface="VIC" panose="00000500000000000000" pitchFamily="2" charset="0"/>
                <a:ea typeface="Times New Roman" panose="02020603050405020304" pitchFamily="18" charset="0"/>
                <a:cs typeface="Arial" panose="020B0604020202020204" pitchFamily="34" charset="0"/>
              </a:rPr>
              <a:t>verifying that you have independently checked the dosage and calculations, so it is important for</a:t>
            </a:r>
            <a:r>
              <a:rPr lang="en-AU" sz="1800">
                <a:effectLst/>
                <a:latin typeface="Cambria" panose="02040503050406030204" pitchFamily="18" charset="0"/>
                <a:ea typeface="Times New Roman" panose="02020603050405020304" pitchFamily="18" charset="0"/>
                <a:cs typeface="Cambria" panose="02040503050406030204" pitchFamily="18" charset="0"/>
              </a:rPr>
              <a:t> </a:t>
            </a:r>
            <a:r>
              <a:rPr lang="en-AU" sz="1800">
                <a:effectLst/>
                <a:latin typeface="VIC" panose="00000500000000000000" pitchFamily="2" charset="0"/>
                <a:ea typeface="Times New Roman" panose="02020603050405020304" pitchFamily="18" charset="0"/>
                <a:cs typeface="Arial" panose="020B0604020202020204" pitchFamily="34" charset="0"/>
              </a:rPr>
              <a:t>all staff to check dosage as independently as possible, to speak up if in disagreement and to call</a:t>
            </a:r>
            <a:r>
              <a:rPr lang="en-AU" sz="1800">
                <a:effectLst/>
                <a:latin typeface="Cambria" panose="02040503050406030204" pitchFamily="18" charset="0"/>
                <a:ea typeface="Times New Roman" panose="02020603050405020304" pitchFamily="18" charset="0"/>
                <a:cs typeface="Cambria" panose="02040503050406030204" pitchFamily="18" charset="0"/>
              </a:rPr>
              <a:t> </a:t>
            </a:r>
            <a:r>
              <a:rPr lang="en-AU" sz="1800">
                <a:effectLst/>
                <a:latin typeface="VIC" panose="00000500000000000000" pitchFamily="2" charset="0"/>
                <a:ea typeface="Times New Roman" panose="02020603050405020304" pitchFamily="18" charset="0"/>
                <a:cs typeface="Arial" panose="020B0604020202020204" pitchFamily="34" charset="0"/>
              </a:rPr>
              <a:t>in another staff member if you are not sure.</a:t>
            </a:r>
            <a:endParaRPr lang="en-AU" sz="1800">
              <a:effectLst/>
              <a:latin typeface="Times New Roman" panose="02020603050405020304" pitchFamily="18" charset="0"/>
              <a:ea typeface="Times New Roman" panose="02020603050405020304" pitchFamily="18" charset="0"/>
            </a:endParaRPr>
          </a:p>
          <a:p>
            <a:pPr marL="540385" algn="just" fontAlgn="base">
              <a:tabLst>
                <a:tab pos="6031230" algn="l"/>
              </a:tabLst>
            </a:pPr>
            <a:endParaRPr lang="en-AU" sz="1800">
              <a:effectLst/>
              <a:latin typeface="VIC" panose="00000500000000000000" pitchFamily="2" charset="0"/>
              <a:ea typeface="Times New Roman" panose="02020603050405020304" pitchFamily="18" charset="0"/>
              <a:cs typeface="Arial" panose="020B0604020202020204" pitchFamily="34" charset="0"/>
            </a:endParaRPr>
          </a:p>
          <a:p>
            <a:pPr marL="540385" algn="just" fontAlgn="base">
              <a:tabLst>
                <a:tab pos="6031230" algn="l"/>
              </a:tabLst>
            </a:pPr>
            <a:endParaRPr lang="en-AU" sz="1800">
              <a:effectLst/>
              <a:latin typeface="VIC" panose="00000500000000000000" pitchFamily="2" charset="0"/>
              <a:ea typeface="Times New Roman" panose="02020603050405020304" pitchFamily="18" charset="0"/>
              <a:cs typeface="Arial" panose="020B0604020202020204" pitchFamily="34" charset="0"/>
            </a:endParaRPr>
          </a:p>
          <a:p>
            <a:pPr marL="342900" lvl="0" indent="-342900">
              <a:lnSpc>
                <a:spcPct val="97000"/>
              </a:lnSpc>
              <a:buFont typeface="+mj-lt"/>
              <a:buAutoNum type="arabicPeriod" startAt="2"/>
              <a:tabLst>
                <a:tab pos="630555" algn="l"/>
              </a:tabLst>
            </a:pPr>
            <a:r>
              <a:rPr lang="en-AU" sz="1800" b="1">
                <a:effectLst/>
                <a:latin typeface="VIC" panose="00000500000000000000" pitchFamily="2" charset="0"/>
                <a:ea typeface="Times New Roman" panose="02020603050405020304" pitchFamily="18" charset="0"/>
                <a:cs typeface="Arial" panose="020B0604020202020204" pitchFamily="34" charset="0"/>
              </a:rPr>
              <a:t> </a:t>
            </a:r>
            <a:r>
              <a:rPr lang="en-AU" sz="1800" b="1" kern="1200">
                <a:solidFill>
                  <a:srgbClr val="1F4E79"/>
                </a:solidFill>
                <a:effectLst/>
                <a:latin typeface="VIC" panose="00000500000000000000" pitchFamily="2" charset="0"/>
                <a:ea typeface="Calibri" panose="020F0502020204030204" pitchFamily="34" charset="0"/>
                <a:cs typeface="Times New Roman" panose="02020603050405020304" pitchFamily="18" charset="0"/>
              </a:rPr>
              <a:t>Imaging for children with dental braces </a:t>
            </a:r>
            <a:endParaRPr lang="en-AU" sz="1800" b="1" kern="1200">
              <a:solidFill>
                <a:srgbClr val="1F4E79"/>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97000"/>
              </a:lnSpc>
              <a:buFont typeface="+mj-lt"/>
              <a:buAutoNum type="arabicPeriod" startAt="2"/>
              <a:tabLst>
                <a:tab pos="630555" algn="l"/>
              </a:tabLst>
            </a:pPr>
            <a:endParaRPr lang="en-AU" sz="1800" b="1" kern="1200">
              <a:solidFill>
                <a:srgbClr val="1F4E7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45" lvl="1" indent="0">
              <a:lnSpc>
                <a:spcPct val="97000"/>
              </a:lnSpc>
              <a:buFont typeface="+mj-lt"/>
              <a:buNone/>
              <a:tabLst>
                <a:tab pos="630555" algn="l"/>
              </a:tabLst>
            </a:pPr>
            <a:r>
              <a:rPr lang="en-AU" sz="1800">
                <a:effectLst/>
                <a:latin typeface="VIC" panose="00000500000000000000" pitchFamily="2" charset="0"/>
                <a:ea typeface="Times New Roman" panose="02020603050405020304" pitchFamily="18" charset="0"/>
                <a:cs typeface="Arial" panose="020B0604020202020204" pitchFamily="34" charset="0"/>
              </a:rPr>
              <a:t>Dental braces and other orthodontic attachments are not always a contraindication to</a:t>
            </a:r>
            <a:r>
              <a:rPr lang="en-AU" sz="1800">
                <a:effectLst/>
                <a:latin typeface="Cambria" panose="02040503050406030204" pitchFamily="18" charset="0"/>
                <a:ea typeface="Times New Roman" panose="02020603050405020304" pitchFamily="18" charset="0"/>
                <a:cs typeface="Cambria" panose="02040503050406030204" pitchFamily="18" charset="0"/>
              </a:rPr>
              <a:t> </a:t>
            </a:r>
            <a:r>
              <a:rPr lang="en-AU" sz="1800">
                <a:effectLst/>
                <a:latin typeface="VIC" panose="00000500000000000000" pitchFamily="2" charset="0"/>
                <a:ea typeface="Times New Roman" panose="02020603050405020304" pitchFamily="18" charset="0"/>
                <a:cs typeface="Arial" panose="020B0604020202020204" pitchFamily="34" charset="0"/>
              </a:rPr>
              <a:t>CT or MRI scans of the head and neck.</a:t>
            </a:r>
            <a:endParaRPr lang="en-AU" sz="1800">
              <a:effectLst/>
              <a:latin typeface="Times New Roman" panose="02020603050405020304" pitchFamily="18" charset="0"/>
              <a:ea typeface="Times New Roman" panose="02020603050405020304" pitchFamily="18" charset="0"/>
            </a:endParaRPr>
          </a:p>
          <a:p>
            <a:pPr marL="540385"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lvl="1"/>
            <a:r>
              <a:rPr lang="en-AU" sz="1800">
                <a:effectLst/>
                <a:latin typeface="VIC" panose="00000500000000000000" pitchFamily="2" charset="0"/>
                <a:ea typeface="Calibri" panose="020F0502020204030204" pitchFamily="34" charset="0"/>
                <a:cs typeface="Arial" panose="020B0604020202020204" pitchFamily="34" charset="0"/>
              </a:rPr>
              <a:t>If there is clinical concern of serious pathology the case should be discussed with a</a:t>
            </a:r>
            <a:r>
              <a:rPr lang="en-AU" sz="1800">
                <a:effectLst/>
                <a:latin typeface="Cambria" panose="02040503050406030204" pitchFamily="18" charset="0"/>
                <a:ea typeface="Calibri" panose="020F0502020204030204" pitchFamily="34" charset="0"/>
                <a:cs typeface="Cambria" panose="02040503050406030204" pitchFamily="18" charset="0"/>
              </a:rPr>
              <a:t> </a:t>
            </a:r>
            <a:r>
              <a:rPr lang="en-AU" sz="1800">
                <a:effectLst/>
                <a:latin typeface="VIC" panose="00000500000000000000" pitchFamily="2" charset="0"/>
                <a:ea typeface="Calibri" panose="020F0502020204030204" pitchFamily="34" charset="0"/>
                <a:cs typeface="Arial" panose="020B0604020202020204" pitchFamily="34" charset="0"/>
              </a:rPr>
              <a:t>radiology consultant, as radiographers are able to use techniques to reduce metal</a:t>
            </a:r>
            <a:r>
              <a:rPr lang="en-AU" sz="1800">
                <a:effectLst/>
                <a:latin typeface="Cambria" panose="02040503050406030204" pitchFamily="18" charset="0"/>
                <a:ea typeface="Calibri" panose="020F0502020204030204" pitchFamily="34" charset="0"/>
                <a:cs typeface="Cambria" panose="02040503050406030204" pitchFamily="18" charset="0"/>
              </a:rPr>
              <a:t> </a:t>
            </a:r>
            <a:r>
              <a:rPr lang="en-AU" sz="1800">
                <a:effectLst/>
                <a:latin typeface="VIC" panose="00000500000000000000" pitchFamily="2" charset="0"/>
                <a:ea typeface="Calibri" panose="020F0502020204030204" pitchFamily="34" charset="0"/>
                <a:cs typeface="Arial" panose="020B0604020202020204" pitchFamily="34" charset="0"/>
              </a:rPr>
              <a:t>artefact and improve image quality. If the images are insufficient to answer the</a:t>
            </a:r>
            <a:r>
              <a:rPr lang="en-AU" sz="1800">
                <a:effectLst/>
                <a:latin typeface="Cambria" panose="02040503050406030204" pitchFamily="18" charset="0"/>
                <a:ea typeface="Calibri" panose="020F0502020204030204" pitchFamily="34" charset="0"/>
                <a:cs typeface="Cambria" panose="02040503050406030204" pitchFamily="18" charset="0"/>
              </a:rPr>
              <a:t> </a:t>
            </a:r>
            <a:r>
              <a:rPr lang="en-AU" sz="1800">
                <a:effectLst/>
                <a:latin typeface="VIC" panose="00000500000000000000" pitchFamily="2" charset="0"/>
                <a:ea typeface="Calibri" panose="020F0502020204030204" pitchFamily="34" charset="0"/>
                <a:cs typeface="Arial" panose="020B0604020202020204" pitchFamily="34" charset="0"/>
              </a:rPr>
              <a:t>clinical question, then</a:t>
            </a:r>
            <a:r>
              <a:rPr lang="en-AU" sz="1800">
                <a:effectLst/>
                <a:latin typeface="Calibri" panose="020F0502020204030204" pitchFamily="34" charset="0"/>
                <a:ea typeface="Calibri" panose="020F0502020204030204" pitchFamily="34" charset="0"/>
                <a:cs typeface="Times New Roman" panose="02020603050405020304" pitchFamily="18" charset="0"/>
              </a:rPr>
              <a:t> </a:t>
            </a:r>
            <a:r>
              <a:rPr lang="en-AU" sz="1800">
                <a:effectLst/>
                <a:latin typeface="VIC" panose="00000500000000000000" pitchFamily="2" charset="0"/>
                <a:ea typeface="Calibri" panose="020F0502020204030204" pitchFamily="34" charset="0"/>
                <a:cs typeface="Arial" panose="020B0604020202020204" pitchFamily="34" charset="0"/>
              </a:rPr>
              <a:t>the risk/benefit of hardware removal and repeating imaging</a:t>
            </a:r>
            <a:r>
              <a:rPr lang="en-AU" sz="1800">
                <a:effectLst/>
                <a:latin typeface="Cambria" panose="02040503050406030204" pitchFamily="18" charset="0"/>
                <a:ea typeface="Calibri" panose="020F0502020204030204" pitchFamily="34" charset="0"/>
                <a:cs typeface="Cambria" panose="02040503050406030204" pitchFamily="18" charset="0"/>
              </a:rPr>
              <a:t> </a:t>
            </a:r>
            <a:r>
              <a:rPr lang="en-AU" sz="1800">
                <a:effectLst/>
                <a:latin typeface="VIC" panose="00000500000000000000" pitchFamily="2" charset="0"/>
                <a:ea typeface="Calibri" panose="020F0502020204030204" pitchFamily="34" charset="0"/>
                <a:cs typeface="Arial" panose="020B0604020202020204" pitchFamily="34" charset="0"/>
              </a:rPr>
              <a:t>must be considered.</a:t>
            </a:r>
          </a:p>
          <a:p>
            <a:pPr lvl="1"/>
            <a:endParaRPr lang="en-AU" sz="1800">
              <a:effectLst/>
              <a:latin typeface="VIC" panose="00000500000000000000" pitchFamily="2" charset="0"/>
              <a:ea typeface="Calibri" panose="020F0502020204030204" pitchFamily="34" charset="0"/>
              <a:cs typeface="Arial" panose="020B0604020202020204" pitchFamily="34" charset="0"/>
            </a:endParaRPr>
          </a:p>
          <a:p>
            <a:pPr marL="342900" lvl="0" indent="-342900">
              <a:lnSpc>
                <a:spcPct val="97000"/>
              </a:lnSpc>
              <a:buFont typeface="+mj-lt"/>
              <a:buAutoNum type="arabicPeriod" startAt="3"/>
            </a:pPr>
            <a:r>
              <a:rPr lang="en-AU" sz="1800" b="1" kern="1200">
                <a:solidFill>
                  <a:srgbClr val="1F4E79"/>
                </a:solidFill>
                <a:effectLst/>
                <a:latin typeface="VIC" panose="00000500000000000000" pitchFamily="2" charset="0"/>
                <a:ea typeface="Calibri" panose="020F0502020204030204" pitchFamily="34" charset="0"/>
                <a:cs typeface="Times New Roman" panose="02020603050405020304" pitchFamily="18" charset="0"/>
              </a:rPr>
              <a:t>Managing children with development challenges and difficulty communicating</a:t>
            </a:r>
            <a:r>
              <a:rPr lang="en-AU" sz="1800" b="1" kern="1200">
                <a:solidFill>
                  <a:srgbClr val="1F4E79"/>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nSpc>
                <a:spcPct val="97000"/>
              </a:lnSpc>
              <a:buFont typeface="+mj-lt"/>
              <a:buAutoNum type="arabicPeriod" startAt="3"/>
            </a:pPr>
            <a:endParaRPr lang="en-AU" sz="1800" b="1" kern="1200">
              <a:solidFill>
                <a:srgbClr val="1F4E7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45" lvl="1" indent="0">
              <a:lnSpc>
                <a:spcPct val="97000"/>
              </a:lnSpc>
              <a:buFont typeface="+mj-lt"/>
              <a:buNone/>
            </a:pPr>
            <a:r>
              <a:rPr lang="en-AU" sz="1800">
                <a:effectLst/>
                <a:latin typeface="VIC" panose="00000500000000000000" pitchFamily="2" charset="0"/>
                <a:ea typeface="Times New Roman" panose="02020603050405020304" pitchFamily="18" charset="0"/>
                <a:cs typeface="Arial" panose="020B0604020202020204" pitchFamily="34" charset="0"/>
              </a:rPr>
              <a:t>Providing care to children and adolescents with a </a:t>
            </a:r>
            <a:r>
              <a:rPr lang="en-AU" sz="1800" err="1">
                <a:effectLst/>
                <a:latin typeface="VIC" panose="00000500000000000000" pitchFamily="2" charset="0"/>
                <a:ea typeface="Times New Roman" panose="02020603050405020304" pitchFamily="18" charset="0"/>
                <a:cs typeface="Arial" panose="020B0604020202020204" pitchFamily="34" charset="0"/>
              </a:rPr>
              <a:t>neurodisability</a:t>
            </a:r>
            <a:r>
              <a:rPr lang="en-AU" sz="1800">
                <a:effectLst/>
                <a:latin typeface="Cambria" panose="02040503050406030204" pitchFamily="18" charset="0"/>
                <a:ea typeface="Times New Roman" panose="02020603050405020304" pitchFamily="18" charset="0"/>
                <a:cs typeface="Cambria" panose="02040503050406030204" pitchFamily="18" charset="0"/>
              </a:rPr>
              <a:t> </a:t>
            </a:r>
            <a:r>
              <a:rPr lang="en-AU" sz="1800">
                <a:effectLst/>
                <a:latin typeface="VIC" panose="00000500000000000000" pitchFamily="2" charset="0"/>
                <a:ea typeface="Times New Roman" panose="02020603050405020304" pitchFamily="18" charset="0"/>
                <a:cs typeface="Arial" panose="020B0604020202020204" pitchFamily="34" charset="0"/>
              </a:rPr>
              <a:t>/ neurodiversity</a:t>
            </a:r>
            <a:r>
              <a:rPr lang="en-AU" sz="1800">
                <a:effectLst/>
                <a:latin typeface="Cambria" panose="02040503050406030204" pitchFamily="18" charset="0"/>
                <a:ea typeface="Times New Roman" panose="02020603050405020304" pitchFamily="18" charset="0"/>
                <a:cs typeface="Cambria" panose="02040503050406030204" pitchFamily="18" charset="0"/>
              </a:rPr>
              <a:t> </a:t>
            </a:r>
            <a:r>
              <a:rPr lang="en-AU" sz="1800">
                <a:effectLst/>
                <a:latin typeface="VIC" panose="00000500000000000000" pitchFamily="2" charset="0"/>
                <a:ea typeface="Times New Roman" panose="02020603050405020304" pitchFamily="18" charset="0"/>
                <a:cs typeface="Arial" panose="020B0604020202020204" pitchFamily="34" charset="0"/>
              </a:rPr>
              <a:t>requires a clear understanding of that individual child’s functional level – their motor</a:t>
            </a:r>
            <a:r>
              <a:rPr lang="en-AU" sz="1800">
                <a:effectLst/>
                <a:latin typeface="Cambria" panose="02040503050406030204" pitchFamily="18" charset="0"/>
                <a:ea typeface="Times New Roman" panose="02020603050405020304" pitchFamily="18" charset="0"/>
                <a:cs typeface="Cambria" panose="02040503050406030204" pitchFamily="18" charset="0"/>
              </a:rPr>
              <a:t> </a:t>
            </a:r>
            <a:r>
              <a:rPr lang="en-AU" sz="1800">
                <a:effectLst/>
                <a:latin typeface="VIC" panose="00000500000000000000" pitchFamily="2" charset="0"/>
                <a:ea typeface="Times New Roman" panose="02020603050405020304" pitchFamily="18" charset="0"/>
                <a:cs typeface="Arial" panose="020B0604020202020204" pitchFamily="34" charset="0"/>
              </a:rPr>
              <a:t>ability, their cognitive ability and especially their communication ability and style.</a:t>
            </a:r>
          </a:p>
          <a:p>
            <a:pPr marL="342945" lvl="1" indent="0">
              <a:lnSpc>
                <a:spcPct val="97000"/>
              </a:lnSpc>
              <a:buFont typeface="+mj-lt"/>
              <a:buNone/>
            </a:pPr>
            <a:endParaRPr lang="en-AU" sz="1800">
              <a:effectLst/>
              <a:latin typeface="VIC" panose="00000500000000000000" pitchFamily="2" charset="0"/>
              <a:ea typeface="Times New Roman" panose="02020603050405020304" pitchFamily="18" charset="0"/>
              <a:cs typeface="Arial" panose="020B0604020202020204" pitchFamily="34" charset="0"/>
            </a:endParaRPr>
          </a:p>
          <a:p>
            <a:pPr marL="342945" lvl="1" indent="0">
              <a:lnSpc>
                <a:spcPct val="97000"/>
              </a:lnSpc>
              <a:buFont typeface="+mj-lt"/>
              <a:buNone/>
            </a:pPr>
            <a:r>
              <a:rPr lang="en-AU" sz="1800">
                <a:effectLst/>
                <a:latin typeface="VIC" panose="00000500000000000000" pitchFamily="2" charset="0"/>
                <a:ea typeface="Times New Roman" panose="02020603050405020304" pitchFamily="18" charset="0"/>
                <a:cs typeface="Arial" panose="020B0604020202020204" pitchFamily="34" charset="0"/>
              </a:rPr>
              <a:t>An understanding of how a child expresses pain is a key to recognising and</a:t>
            </a:r>
            <a:r>
              <a:rPr lang="en-AU" sz="1800">
                <a:effectLst/>
                <a:latin typeface="Cambria" panose="02040503050406030204" pitchFamily="18" charset="0"/>
                <a:ea typeface="Times New Roman" panose="02020603050405020304" pitchFamily="18" charset="0"/>
                <a:cs typeface="Cambria" panose="02040503050406030204" pitchFamily="18" charset="0"/>
              </a:rPr>
              <a:t> </a:t>
            </a:r>
            <a:r>
              <a:rPr lang="en-AU" sz="1800">
                <a:effectLst/>
                <a:latin typeface="VIC" panose="00000500000000000000" pitchFamily="2" charset="0"/>
                <a:ea typeface="Times New Roman" panose="02020603050405020304" pitchFamily="18" charset="0"/>
                <a:cs typeface="Arial" panose="020B0604020202020204" pitchFamily="34" charset="0"/>
              </a:rPr>
              <a:t>responding to clinically important symptoms and signs. Asking about a child’s</a:t>
            </a:r>
            <a:r>
              <a:rPr lang="en-AU" sz="1800">
                <a:effectLst/>
                <a:latin typeface="Cambria" panose="02040503050406030204" pitchFamily="18" charset="0"/>
                <a:ea typeface="Times New Roman" panose="02020603050405020304" pitchFamily="18" charset="0"/>
                <a:cs typeface="Cambria" panose="02040503050406030204" pitchFamily="18" charset="0"/>
              </a:rPr>
              <a:t> </a:t>
            </a:r>
            <a:r>
              <a:rPr lang="en-AU" sz="1800">
                <a:effectLst/>
                <a:latin typeface="VIC" panose="00000500000000000000" pitchFamily="2" charset="0"/>
                <a:ea typeface="Times New Roman" panose="02020603050405020304" pitchFamily="18" charset="0"/>
                <a:cs typeface="Arial" panose="020B0604020202020204" pitchFamily="34" charset="0"/>
              </a:rPr>
              <a:t>communication should be an essential part of every clinical assessment and will</a:t>
            </a:r>
            <a:r>
              <a:rPr lang="en-AU" sz="1800">
                <a:effectLst/>
                <a:latin typeface="Cambria" panose="02040503050406030204" pitchFamily="18" charset="0"/>
                <a:ea typeface="Times New Roman" panose="02020603050405020304" pitchFamily="18" charset="0"/>
                <a:cs typeface="Cambria" panose="02040503050406030204" pitchFamily="18" charset="0"/>
              </a:rPr>
              <a:t> </a:t>
            </a:r>
            <a:r>
              <a:rPr lang="en-AU" sz="1800">
                <a:effectLst/>
                <a:latin typeface="VIC" panose="00000500000000000000" pitchFamily="2" charset="0"/>
                <a:ea typeface="Times New Roman" panose="02020603050405020304" pitchFamily="18" charset="0"/>
                <a:cs typeface="Arial" panose="020B0604020202020204" pitchFamily="34" charset="0"/>
              </a:rPr>
              <a:t>inform clinical care.</a:t>
            </a:r>
            <a:endParaRPr lang="en-AU" sz="1800">
              <a:effectLst/>
              <a:latin typeface="Times New Roman" panose="02020603050405020304" pitchFamily="18" charset="0"/>
              <a:ea typeface="Times New Roman" panose="02020603050405020304" pitchFamily="18" charset="0"/>
            </a:endParaRPr>
          </a:p>
          <a:p>
            <a:pPr lvl="1"/>
            <a:endParaRPr lang="en-AU" sz="1800">
              <a:effectLst/>
              <a:latin typeface="VIC" panose="00000500000000000000" pitchFamily="2" charset="0"/>
              <a:ea typeface="Calibri" panose="020F0502020204030204" pitchFamily="34" charset="0"/>
              <a:cs typeface="Arial" panose="020B0604020202020204" pitchFamily="34" charset="0"/>
            </a:endParaRPr>
          </a:p>
          <a:p>
            <a:pPr lvl="1"/>
            <a:endParaRPr lang="en-AU" sz="1800">
              <a:effectLst/>
              <a:latin typeface="VIC" panose="00000500000000000000" pitchFamily="2" charset="0"/>
              <a:ea typeface="Calibri" panose="020F0502020204030204" pitchFamily="34" charset="0"/>
              <a:cs typeface="Arial" panose="020B0604020202020204" pitchFamily="34" charset="0"/>
            </a:endParaRPr>
          </a:p>
          <a:p>
            <a:pPr lvl="1"/>
            <a:endParaRPr lang="en-AU" sz="1800">
              <a:effectLst/>
              <a:latin typeface="VIC" panose="00000500000000000000" pitchFamily="2" charset="0"/>
              <a:ea typeface="Times New Roman" panose="02020603050405020304" pitchFamily="18" charset="0"/>
              <a:cs typeface="Arial" panose="020B0604020202020204" pitchFamily="34" charset="0"/>
            </a:endParaRPr>
          </a:p>
          <a:p>
            <a:pPr lvl="1"/>
            <a:endParaRPr lang="en-AU" sz="1800">
              <a:effectLst/>
              <a:latin typeface="Times New Roman" panose="02020603050405020304" pitchFamily="18" charset="0"/>
              <a:ea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E212429E-84F1-4454-9E84-CF1ED96B85E3}" type="slidenum">
              <a:rPr lang="en-US" smtClean="0"/>
              <a:t>23</a:t>
            </a:fld>
            <a:endParaRPr lang="en-US"/>
          </a:p>
        </p:txBody>
      </p:sp>
    </p:spTree>
    <p:extLst>
      <p:ext uri="{BB962C8B-B14F-4D97-AF65-F5344CB8AC3E}">
        <p14:creationId xmlns:p14="http://schemas.microsoft.com/office/powerpoint/2010/main" val="3101752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97000"/>
              </a:lnSpc>
              <a:buFont typeface="+mj-lt"/>
              <a:buAutoNum type="arabicPeriod"/>
              <a:tabLst>
                <a:tab pos="180340" algn="l"/>
              </a:tabLst>
            </a:pPr>
            <a:r>
              <a:rPr lang="en-AU" sz="1800" b="1" kern="1200">
                <a:solidFill>
                  <a:srgbClr val="1F4E79"/>
                </a:solidFill>
                <a:effectLst/>
                <a:latin typeface="VIC" panose="00000500000000000000" pitchFamily="2" charset="0"/>
                <a:ea typeface="Times New Roman" panose="02020603050405020304" pitchFamily="18" charset="0"/>
                <a:cs typeface="Times New Roman" panose="02020603050405020304" pitchFamily="18" charset="0"/>
              </a:rPr>
              <a:t>Urgent Ventilation when anaphylaxis does not respond to adrenaline</a:t>
            </a:r>
            <a:endParaRPr lang="en-AU" sz="1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97000"/>
              </a:lnSpc>
              <a:spcAft>
                <a:spcPts val="600"/>
              </a:spcAft>
              <a:tabLst>
                <a:tab pos="180340" algn="l"/>
              </a:tabLst>
            </a:pPr>
            <a:r>
              <a:rPr lang="en-AU" sz="1800" b="1">
                <a:solidFill>
                  <a:srgbClr val="1F4E79"/>
                </a:solidFill>
                <a:effectLst/>
                <a:latin typeface="VIC" panose="00000500000000000000" pitchFamily="2" charset="0"/>
                <a:ea typeface="Calibri" panose="020F0502020204030204" pitchFamily="34" charset="0"/>
                <a:cs typeface="Times New Roman" panose="02020603050405020304" pitchFamily="18" charset="0"/>
              </a:rPr>
              <a:t> </a:t>
            </a:r>
            <a:endParaRPr lang="en-AU" sz="1800" b="1">
              <a:solidFill>
                <a:srgbClr val="1F4E79"/>
              </a:solidFill>
              <a:effectLst/>
              <a:latin typeface="Calibri" panose="020F0502020204030204" pitchFamily="34" charset="0"/>
              <a:ea typeface="Calibri" panose="020F0502020204030204" pitchFamily="34" charset="0"/>
              <a:cs typeface="Times New Roman" panose="02020603050405020304" pitchFamily="18" charset="0"/>
            </a:endParaRPr>
          </a:p>
          <a:p>
            <a:pPr lvl="1">
              <a:lnSpc>
                <a:spcPct val="97000"/>
              </a:lnSpc>
              <a:spcAft>
                <a:spcPts val="600"/>
              </a:spcAft>
              <a:tabLst>
                <a:tab pos="180340" algn="l"/>
              </a:tabLst>
            </a:pPr>
            <a:r>
              <a:rPr lang="en-AU" sz="1800">
                <a:effectLst/>
                <a:latin typeface="VIC" panose="00000500000000000000" pitchFamily="2" charset="0"/>
                <a:ea typeface="Times New Roman" panose="02020603050405020304" pitchFamily="18" charset="0"/>
                <a:cs typeface="Arial" panose="020B0604020202020204" pitchFamily="34" charset="0"/>
              </a:rPr>
              <a:t>In a child with anaphylaxis or asthma who is unconscious and needing bag and mask ventilation (i.e., in respiratory arrest), there is a need for urgent intubation, not other forms of respiratory support.</a:t>
            </a:r>
            <a:r>
              <a:rPr lang="en-AU" sz="1800">
                <a:effectLst/>
                <a:latin typeface="Times New Roman" panose="02020603050405020304" pitchFamily="18" charset="0"/>
                <a:ea typeface="Times New Roman" panose="02020603050405020304" pitchFamily="18" charset="0"/>
              </a:rPr>
              <a:t> </a:t>
            </a:r>
            <a:r>
              <a:rPr lang="en-AU" sz="1800">
                <a:effectLst/>
                <a:latin typeface="VIC" panose="00000500000000000000" pitchFamily="2" charset="0"/>
                <a:ea typeface="Times New Roman" panose="02020603050405020304" pitchFamily="18" charset="0"/>
                <a:cs typeface="Arial" panose="020B0604020202020204" pitchFamily="34" charset="0"/>
              </a:rPr>
              <a:t> Intubation by a skilled anaesthetist, intensivist, emergency physician, or MICA paramedic should occur within 4 minutes.</a:t>
            </a:r>
            <a:r>
              <a:rPr lang="en-AU" sz="1800">
                <a:effectLst/>
                <a:latin typeface="Cambria" panose="02040503050406030204" pitchFamily="18" charset="0"/>
                <a:ea typeface="Times New Roman" panose="02020603050405020304" pitchFamily="18" charset="0"/>
                <a:cs typeface="Cambria" panose="02040503050406030204" pitchFamily="18" charset="0"/>
              </a:rPr>
              <a:t> </a:t>
            </a:r>
            <a:endParaRPr lang="en-AU" sz="1800">
              <a:effectLst/>
              <a:latin typeface="Times New Roman" panose="02020603050405020304" pitchFamily="18" charset="0"/>
              <a:ea typeface="Times New Roman" panose="02020603050405020304" pitchFamily="18" charset="0"/>
              <a:cs typeface="+mn-cs"/>
            </a:endParaRPr>
          </a:p>
          <a:p>
            <a:pPr lvl="1">
              <a:lnSpc>
                <a:spcPct val="97000"/>
              </a:lnSpc>
              <a:spcAft>
                <a:spcPts val="600"/>
              </a:spcAft>
              <a:tabLst>
                <a:tab pos="180340" algn="l"/>
              </a:tabLst>
            </a:pPr>
            <a:endParaRPr lang="en-AU" sz="1800">
              <a:effectLst/>
              <a:latin typeface="Times New Roman" panose="02020603050405020304" pitchFamily="18" charset="0"/>
              <a:ea typeface="Times New Roman" panose="02020603050405020304" pitchFamily="18" charset="0"/>
              <a:cs typeface="+mn-cs"/>
            </a:endParaRPr>
          </a:p>
          <a:p>
            <a:pPr lvl="1">
              <a:lnSpc>
                <a:spcPct val="97000"/>
              </a:lnSpc>
              <a:spcAft>
                <a:spcPts val="600"/>
              </a:spcAft>
              <a:tabLst>
                <a:tab pos="180340" algn="l"/>
              </a:tabLst>
            </a:pPr>
            <a:r>
              <a:rPr lang="en-AU" sz="1800">
                <a:effectLst/>
                <a:latin typeface="VIC" panose="00000500000000000000" pitchFamily="2" charset="0"/>
                <a:ea typeface="Times New Roman" panose="02020603050405020304" pitchFamily="18" charset="0"/>
                <a:cs typeface="Arial" panose="020B0604020202020204" pitchFamily="34" charset="0"/>
              </a:rPr>
              <a:t>Adrenaline is the primary treatment for anaphylaxis, but in the event of arrest the sole-reliance on adrenaline, (or other interventions like defibrillation) and delaying intubation will lead to prolonged hypoxaemia and its consequences.</a:t>
            </a:r>
            <a:r>
              <a:rPr lang="en-AU" sz="1800">
                <a:effectLst/>
                <a:latin typeface="Times New Roman" panose="02020603050405020304" pitchFamily="18" charset="0"/>
                <a:ea typeface="Times New Roman" panose="02020603050405020304" pitchFamily="18" charset="0"/>
              </a:rPr>
              <a:t> </a:t>
            </a:r>
            <a:r>
              <a:rPr lang="en-AU" sz="1800">
                <a:effectLst/>
                <a:latin typeface="VIC" panose="00000500000000000000" pitchFamily="2" charset="0"/>
                <a:ea typeface="Times New Roman" panose="02020603050405020304" pitchFamily="18" charset="0"/>
                <a:cs typeface="Arial" panose="020B0604020202020204" pitchFamily="34" charset="0"/>
              </a:rPr>
              <a:t> It takes 4 minutes of hypoxia after an arrest for irreversible death of brain cells, so intubation cannot be delayed.</a:t>
            </a:r>
            <a:r>
              <a:rPr lang="en-AU" sz="1800">
                <a:effectLst/>
                <a:latin typeface="Times New Roman" panose="02020603050405020304" pitchFamily="18" charset="0"/>
                <a:ea typeface="Times New Roman" panose="02020603050405020304" pitchFamily="18" charset="0"/>
              </a:rPr>
              <a:t> </a:t>
            </a: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cs typeface="+mn-cs"/>
            </a:endParaRPr>
          </a:p>
          <a:p>
            <a:pPr lvl="1">
              <a:lnSpc>
                <a:spcPct val="97000"/>
              </a:lnSpc>
              <a:spcAft>
                <a:spcPts val="600"/>
              </a:spcAft>
              <a:tabLst>
                <a:tab pos="180340" algn="l"/>
              </a:tabLst>
            </a:pPr>
            <a:endParaRPr lang="en-AU" sz="1800">
              <a:effectLst/>
              <a:latin typeface="Times New Roman" panose="02020603050405020304" pitchFamily="18" charset="0"/>
              <a:ea typeface="Times New Roman" panose="02020603050405020304" pitchFamily="18" charset="0"/>
              <a:cs typeface="+mn-cs"/>
            </a:endParaRPr>
          </a:p>
          <a:p>
            <a:pPr lvl="1">
              <a:lnSpc>
                <a:spcPct val="97000"/>
              </a:lnSpc>
              <a:spcAft>
                <a:spcPts val="600"/>
              </a:spcAft>
              <a:tabLst>
                <a:tab pos="180340" algn="l"/>
              </a:tabLst>
            </a:pPr>
            <a:r>
              <a:rPr lang="en-AU" sz="1800">
                <a:effectLst/>
                <a:latin typeface="VIC" panose="00000500000000000000" pitchFamily="2" charset="0"/>
                <a:ea typeface="Times New Roman" panose="02020603050405020304" pitchFamily="18" charset="0"/>
                <a:cs typeface="Arial" panose="020B0604020202020204" pitchFamily="34" charset="0"/>
              </a:rPr>
              <a:t>Several factors may lead to delayed intubation in such cases.</a:t>
            </a:r>
            <a:r>
              <a:rPr lang="en-AU" sz="1800">
                <a:effectLst/>
                <a:latin typeface="Times New Roman" panose="02020603050405020304" pitchFamily="18" charset="0"/>
                <a:ea typeface="Times New Roman" panose="02020603050405020304" pitchFamily="18" charset="0"/>
              </a:rPr>
              <a:t> </a:t>
            </a:r>
            <a:r>
              <a:rPr lang="en-AU" sz="1800">
                <a:effectLst/>
                <a:latin typeface="VIC" panose="00000500000000000000" pitchFamily="2" charset="0"/>
                <a:ea typeface="Times New Roman" panose="02020603050405020304" pitchFamily="18" charset="0"/>
                <a:cs typeface="Arial" panose="020B0604020202020204" pitchFamily="34" charset="0"/>
              </a:rPr>
              <a:t> These are trends in emergency management: in adult/mixed hospitals the success of defibrillation for VF has led to people to de-emphasise airway in the treatment algorithms; the successful use of non-invasive methods of respiratory support in many respiratory conditions where the patient is awake encourages an escalation ladder, which is not appropriate in a patient in arrest; and the general success of adrenaline in anaphylaxis leads people to delay airway management in cases of arrest.</a:t>
            </a:r>
            <a:r>
              <a:rPr lang="en-AU" sz="1800">
                <a:effectLst/>
                <a:latin typeface="Times New Roman" panose="02020603050405020304" pitchFamily="18" charset="0"/>
                <a:ea typeface="Times New Roman" panose="02020603050405020304" pitchFamily="18" charset="0"/>
              </a:rPr>
              <a:t> </a:t>
            </a:r>
          </a:p>
          <a:p>
            <a:pPr lvl="0">
              <a:lnSpc>
                <a:spcPct val="97000"/>
              </a:lnSpc>
              <a:spcAft>
                <a:spcPts val="1300"/>
              </a:spcAft>
            </a:pPr>
            <a:r>
              <a:rPr lang="en-AU"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7000"/>
              </a:lnSpc>
              <a:spcAft>
                <a:spcPts val="1800"/>
              </a:spcAft>
              <a:buFont typeface="+mj-lt"/>
              <a:buAutoNum type="arabicPeriod" startAt="2"/>
            </a:pPr>
            <a:r>
              <a:rPr lang="en-AU" sz="1800" b="1" kern="1200">
                <a:solidFill>
                  <a:srgbClr val="1F4E79"/>
                </a:solidFill>
                <a:effectLst/>
                <a:latin typeface="VIC" panose="00000500000000000000" pitchFamily="2" charset="0"/>
                <a:ea typeface="Times New Roman" panose="02020603050405020304" pitchFamily="18" charset="0"/>
                <a:cs typeface="Times New Roman" panose="02020603050405020304" pitchFamily="18" charset="0"/>
              </a:rPr>
              <a:t>Adrenaline injector device for all adolescents</a:t>
            </a:r>
            <a:r>
              <a:rPr lang="en-AU" sz="1800" b="1" kern="1200">
                <a:solidFill>
                  <a:srgbClr val="1F4E7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1800" b="1" kern="1200">
                <a:solidFill>
                  <a:srgbClr val="1F4E79"/>
                </a:solidFill>
                <a:effectLst/>
                <a:latin typeface="VIC" panose="00000500000000000000" pitchFamily="2" charset="0"/>
                <a:ea typeface="Times New Roman" panose="02020603050405020304" pitchFamily="18" charset="0"/>
                <a:cs typeface="Times New Roman" panose="02020603050405020304" pitchFamily="18" charset="0"/>
              </a:rPr>
              <a:t>with specific food allergies or comorbidities</a:t>
            </a:r>
            <a:endParaRPr lang="en-AU" sz="1800" b="1" kern="1200">
              <a:solidFill>
                <a:srgbClr val="1F4E7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97000"/>
              </a:lnSpc>
              <a:spcAft>
                <a:spcPts val="1800"/>
              </a:spcAft>
              <a:buFont typeface="+mj-lt"/>
              <a:buAutoNum type="arabicPeriod"/>
            </a:pPr>
            <a:endParaRPr lang="en-AU" sz="1800" b="1" kern="1200">
              <a:solidFill>
                <a:srgbClr val="1F4E7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45" lvl="1" indent="0">
              <a:lnSpc>
                <a:spcPct val="97000"/>
              </a:lnSpc>
              <a:spcAft>
                <a:spcPts val="1800"/>
              </a:spcAft>
              <a:buFont typeface="+mj-lt"/>
              <a:buNone/>
            </a:pPr>
            <a:r>
              <a:rPr lang="en-AU" sz="1800">
                <a:effectLst/>
                <a:latin typeface="VIC" panose="00000500000000000000" pitchFamily="2" charset="0"/>
                <a:ea typeface="Times New Roman" panose="02020603050405020304" pitchFamily="18" charset="0"/>
                <a:cs typeface="Arial" panose="020B0604020202020204" pitchFamily="34" charset="0"/>
              </a:rPr>
              <a:t>Adolescents with a food allergy and/or comorbidities should be prescribed an adrenaline injector device. It is important to regularly renew their anaphylaxis action plan, optimise management of their comorbid conditions and emphasise the importance of always carrying their adrenaline injector device.</a:t>
            </a:r>
            <a:endParaRPr lang="en-AU" sz="1800">
              <a:effectLst/>
              <a:latin typeface="Times New Roman" panose="02020603050405020304" pitchFamily="18" charset="0"/>
              <a:ea typeface="Times New Roman" panose="02020603050405020304" pitchFamily="18" charset="0"/>
              <a:cs typeface="+mn-cs"/>
            </a:endParaRPr>
          </a:p>
          <a:p>
            <a:pPr marL="342945" lvl="1" indent="0">
              <a:lnSpc>
                <a:spcPct val="97000"/>
              </a:lnSpc>
              <a:spcAft>
                <a:spcPts val="1800"/>
              </a:spcAft>
              <a:buFont typeface="+mj-lt"/>
              <a:buNone/>
            </a:pPr>
            <a:endParaRPr lang="en-AU" sz="1800">
              <a:effectLst/>
              <a:latin typeface="Times New Roman" panose="02020603050405020304" pitchFamily="18" charset="0"/>
              <a:ea typeface="Times New Roman" panose="02020603050405020304" pitchFamily="18" charset="0"/>
              <a:cs typeface="+mn-cs"/>
            </a:endParaRPr>
          </a:p>
          <a:p>
            <a:pPr marL="342945" lvl="1" indent="0">
              <a:lnSpc>
                <a:spcPct val="97000"/>
              </a:lnSpc>
              <a:spcAft>
                <a:spcPts val="1800"/>
              </a:spcAft>
              <a:buFont typeface="+mj-lt"/>
              <a:buNone/>
            </a:pPr>
            <a:r>
              <a:rPr lang="en-AU" sz="1800">
                <a:effectLst/>
                <a:latin typeface="VIC" panose="00000500000000000000" pitchFamily="2" charset="0"/>
                <a:ea typeface="Times New Roman" panose="02020603050405020304" pitchFamily="18" charset="0"/>
                <a:cs typeface="Arial" panose="020B0604020202020204" pitchFamily="34" charset="0"/>
              </a:rPr>
              <a:t>Adrenaline injector devices are considered first line emergency treatment for anaphylaxis. </a:t>
            </a:r>
          </a:p>
          <a:p>
            <a:pPr marL="342945" lvl="1" indent="0">
              <a:lnSpc>
                <a:spcPct val="97000"/>
              </a:lnSpc>
              <a:spcAft>
                <a:spcPts val="1800"/>
              </a:spcAft>
              <a:buFont typeface="+mj-lt"/>
              <a:buNone/>
            </a:pPr>
            <a:endParaRPr lang="en-AU" sz="1800">
              <a:effectLst/>
              <a:latin typeface="VIC" panose="00000500000000000000" pitchFamily="2" charset="0"/>
              <a:ea typeface="Times New Roman" panose="02020603050405020304" pitchFamily="18" charset="0"/>
              <a:cs typeface="Arial" panose="020B0604020202020204" pitchFamily="34" charset="0"/>
            </a:endParaRPr>
          </a:p>
          <a:p>
            <a:pPr marL="342945" lvl="1" indent="0">
              <a:lnSpc>
                <a:spcPct val="97000"/>
              </a:lnSpc>
              <a:spcAft>
                <a:spcPts val="1800"/>
              </a:spcAft>
              <a:buFont typeface="+mj-lt"/>
              <a:buNone/>
            </a:pPr>
            <a:r>
              <a:rPr lang="en-AU" sz="1800">
                <a:effectLst/>
                <a:latin typeface="VIC" panose="00000500000000000000" pitchFamily="2" charset="0"/>
                <a:ea typeface="Times New Roman" panose="02020603050405020304" pitchFamily="18" charset="0"/>
                <a:cs typeface="Arial" panose="020B0604020202020204" pitchFamily="34" charset="0"/>
              </a:rPr>
              <a:t>Emphasis is made to the cohort of patients who are at risk of fatal anaphylaxis which would include:</a:t>
            </a:r>
            <a:endParaRPr lang="en-AU" sz="1800" b="0">
              <a:effectLst/>
              <a:latin typeface="Times New Roman" panose="02020603050405020304" pitchFamily="18" charset="0"/>
              <a:ea typeface="Times New Roman" panose="02020603050405020304" pitchFamily="18" charset="0"/>
              <a:cs typeface="+mn-cs"/>
            </a:endParaRPr>
          </a:p>
          <a:p>
            <a:pPr marL="342945" lvl="1" indent="0">
              <a:lnSpc>
                <a:spcPct val="97000"/>
              </a:lnSpc>
              <a:spcAft>
                <a:spcPts val="1800"/>
              </a:spcAft>
              <a:buFont typeface="+mj-lt"/>
              <a:buNone/>
            </a:pPr>
            <a:endParaRPr lang="en-AU" sz="1800" b="0">
              <a:effectLst/>
              <a:latin typeface="Times New Roman" panose="02020603050405020304" pitchFamily="18" charset="0"/>
              <a:ea typeface="Times New Roman" panose="02020603050405020304" pitchFamily="18" charset="0"/>
              <a:cs typeface="+mn-cs"/>
            </a:endParaRPr>
          </a:p>
          <a:p>
            <a:pPr marL="342945" lvl="1" indent="0">
              <a:lnSpc>
                <a:spcPct val="97000"/>
              </a:lnSpc>
              <a:spcAft>
                <a:spcPts val="1800"/>
              </a:spcAft>
              <a:buFont typeface="+mj-lt"/>
              <a:buNone/>
            </a:pPr>
            <a:r>
              <a:rPr lang="en-AU" sz="1800" b="1">
                <a:effectLst/>
                <a:latin typeface="VIC" panose="00000500000000000000" pitchFamily="2" charset="0"/>
                <a:ea typeface="Times New Roman" panose="02020603050405020304" pitchFamily="18" charset="0"/>
                <a:cs typeface="Arial" panose="020B0604020202020204" pitchFamily="34" charset="0"/>
              </a:rPr>
              <a:t>Teenagers and young adults with food allergy.</a:t>
            </a:r>
            <a:r>
              <a:rPr lang="en-AU" sz="1800">
                <a:effectLst/>
                <a:latin typeface="VIC" panose="00000500000000000000" pitchFamily="2" charset="0"/>
                <a:ea typeface="Times New Roman" panose="02020603050405020304" pitchFamily="18" charset="0"/>
                <a:cs typeface="Arial" panose="020B0604020202020204" pitchFamily="34" charset="0"/>
              </a:rPr>
              <a:t> While food allergy is most common in young children aged 5 years or less, the majority of recorded fatal reactions to foods (~90%) occur in teenagers and young adults. This is likely to related to greater risk-taking behaviour, increased accidental exposure to food allergens when eating away from home, and less adherence to carrying their adrenaline autoinjectors and following management plans.</a:t>
            </a:r>
            <a:endParaRPr lang="en-AU" sz="1800" b="0">
              <a:effectLst/>
              <a:latin typeface="Times New Roman" panose="02020603050405020304" pitchFamily="18" charset="0"/>
              <a:ea typeface="Times New Roman" panose="02020603050405020304" pitchFamily="18" charset="0"/>
              <a:cs typeface="+mn-cs"/>
            </a:endParaRPr>
          </a:p>
          <a:p>
            <a:pPr marL="342945" lvl="1" indent="0">
              <a:lnSpc>
                <a:spcPct val="97000"/>
              </a:lnSpc>
              <a:spcAft>
                <a:spcPts val="1800"/>
              </a:spcAft>
              <a:buFont typeface="+mj-lt"/>
              <a:buNone/>
            </a:pPr>
            <a:endParaRPr lang="en-AU" sz="1800" b="0">
              <a:effectLst/>
              <a:latin typeface="Times New Roman" panose="02020603050405020304" pitchFamily="18" charset="0"/>
              <a:ea typeface="Times New Roman" panose="02020603050405020304" pitchFamily="18" charset="0"/>
              <a:cs typeface="+mn-cs"/>
            </a:endParaRPr>
          </a:p>
          <a:p>
            <a:pPr marL="342945" lvl="1" indent="0">
              <a:lnSpc>
                <a:spcPct val="97000"/>
              </a:lnSpc>
              <a:spcAft>
                <a:spcPts val="1800"/>
              </a:spcAft>
              <a:buFont typeface="+mj-lt"/>
              <a:buNone/>
            </a:pPr>
            <a:r>
              <a:rPr lang="en-AU" sz="1800" b="1">
                <a:effectLst/>
                <a:latin typeface="VIC" panose="00000500000000000000" pitchFamily="2" charset="0"/>
                <a:ea typeface="Times New Roman" panose="02020603050405020304" pitchFamily="18" charset="0"/>
                <a:cs typeface="Arial" panose="020B0604020202020204" pitchFamily="34" charset="0"/>
              </a:rPr>
              <a:t>Peanut, tree nuts and seafood.</a:t>
            </a:r>
            <a:r>
              <a:rPr lang="en-AU" sz="1800">
                <a:effectLst/>
                <a:latin typeface="VIC" panose="00000500000000000000" pitchFamily="2" charset="0"/>
                <a:ea typeface="Times New Roman" panose="02020603050405020304" pitchFamily="18" charset="0"/>
                <a:cs typeface="Arial" panose="020B0604020202020204" pitchFamily="34" charset="0"/>
              </a:rPr>
              <a:t> Fatal anaphylaxis may arise from any food, but most fatalities arise from food allergy that persists into adolescence and adult life i.e.: nut and seafood allergies. </a:t>
            </a:r>
            <a:endParaRPr lang="en-AU" sz="1800" b="0">
              <a:effectLst/>
              <a:latin typeface="Times New Roman" panose="02020603050405020304" pitchFamily="18" charset="0"/>
              <a:ea typeface="Times New Roman" panose="02020603050405020304" pitchFamily="18" charset="0"/>
              <a:cs typeface="+mn-cs"/>
            </a:endParaRPr>
          </a:p>
          <a:p>
            <a:pPr marL="342945" lvl="1" indent="0">
              <a:lnSpc>
                <a:spcPct val="97000"/>
              </a:lnSpc>
              <a:spcAft>
                <a:spcPts val="1800"/>
              </a:spcAft>
              <a:buFont typeface="+mj-lt"/>
              <a:buNone/>
            </a:pPr>
            <a:endParaRPr lang="en-AU" sz="1800" b="0">
              <a:effectLst/>
              <a:latin typeface="Times New Roman" panose="02020603050405020304" pitchFamily="18" charset="0"/>
              <a:ea typeface="Times New Roman" panose="02020603050405020304" pitchFamily="18" charset="0"/>
              <a:cs typeface="+mn-cs"/>
            </a:endParaRPr>
          </a:p>
          <a:p>
            <a:pPr marL="342945" lvl="1" indent="0">
              <a:lnSpc>
                <a:spcPct val="97000"/>
              </a:lnSpc>
              <a:spcAft>
                <a:spcPts val="1800"/>
              </a:spcAft>
              <a:buFont typeface="+mj-lt"/>
              <a:buNone/>
            </a:pPr>
            <a:r>
              <a:rPr lang="en-AU" sz="1800" b="1">
                <a:effectLst/>
                <a:latin typeface="VIC" panose="00000500000000000000" pitchFamily="2" charset="0"/>
                <a:ea typeface="Times New Roman" panose="02020603050405020304" pitchFamily="18" charset="0"/>
                <a:cs typeface="Arial" panose="020B0604020202020204" pitchFamily="34" charset="0"/>
              </a:rPr>
              <a:t>Co-morbidities</a:t>
            </a:r>
            <a:r>
              <a:rPr lang="en-AU" sz="1800">
                <a:effectLst/>
                <a:latin typeface="VIC" panose="00000500000000000000" pitchFamily="2" charset="0"/>
                <a:ea typeface="Times New Roman" panose="02020603050405020304" pitchFamily="18" charset="0"/>
                <a:cs typeface="Arial" panose="020B0604020202020204" pitchFamily="34" charset="0"/>
              </a:rPr>
              <a:t> – Conditions such as moderate severe asthma, cardiovascular disease and systemic </a:t>
            </a:r>
            <a:r>
              <a:rPr lang="en-AU" sz="1800" err="1">
                <a:effectLst/>
                <a:latin typeface="VIC" panose="00000500000000000000" pitchFamily="2" charset="0"/>
                <a:ea typeface="Times New Roman" panose="02020603050405020304" pitchFamily="18" charset="0"/>
                <a:cs typeface="Arial" panose="020B0604020202020204" pitchFamily="34" charset="0"/>
              </a:rPr>
              <a:t>mastocytosis</a:t>
            </a:r>
            <a:r>
              <a:rPr lang="en-AU" sz="1800">
                <a:effectLst/>
                <a:latin typeface="VIC" panose="00000500000000000000" pitchFamily="2" charset="0"/>
                <a:ea typeface="Times New Roman" panose="02020603050405020304" pitchFamily="18" charset="0"/>
                <a:cs typeface="Arial" panose="020B0604020202020204" pitchFamily="34" charset="0"/>
              </a:rPr>
              <a:t> are associated with a greater risk of fatal anaphylaxis. </a:t>
            </a:r>
            <a:endParaRPr lang="en-AU" sz="1800">
              <a:effectLst/>
              <a:latin typeface="Times New Roman" panose="02020603050405020304" pitchFamily="18" charset="0"/>
              <a:ea typeface="Times New Roman" panose="02020603050405020304" pitchFamily="18" charset="0"/>
            </a:endParaRPr>
          </a:p>
          <a:p>
            <a:pPr marL="540385" algn="just" fontAlgn="base">
              <a:tabLst>
                <a:tab pos="6031230" algn="l"/>
              </a:tabLst>
            </a:pPr>
            <a:br>
              <a:rPr lang="en-AU" sz="1800">
                <a:effectLst/>
                <a:latin typeface="Times New Roman" panose="02020603050405020304" pitchFamily="18" charset="0"/>
                <a:ea typeface="Times New Roman" panose="02020603050405020304" pitchFamily="18" charset="0"/>
                <a:cs typeface="Arial" panose="020B0604020202020204" pitchFamily="34" charset="0"/>
              </a:rPr>
            </a:br>
            <a:r>
              <a:rPr lang="en-AU" sz="1800">
                <a:effectLst/>
                <a:latin typeface="Times New Roman" panose="02020603050405020304" pitchFamily="18"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342900" lvl="0" indent="-342900">
              <a:lnSpc>
                <a:spcPct val="97000"/>
              </a:lnSpc>
              <a:buFont typeface="+mj-lt"/>
              <a:buAutoNum type="arabicPeriod" startAt="3"/>
              <a:tabLst>
                <a:tab pos="450215" algn="l"/>
              </a:tabLst>
            </a:pPr>
            <a:r>
              <a:rPr lang="en-AU" sz="1800" b="1" kern="1200">
                <a:solidFill>
                  <a:srgbClr val="1F4E79"/>
                </a:solidFill>
                <a:effectLst/>
                <a:latin typeface="VIC" panose="00000500000000000000" pitchFamily="2" charset="0"/>
                <a:ea typeface="Times New Roman" panose="02020603050405020304" pitchFamily="18" charset="0"/>
                <a:cs typeface="Times New Roman" panose="02020603050405020304" pitchFamily="18" charset="0"/>
              </a:rPr>
              <a:t>Early recognition of meningoencephalitis </a:t>
            </a:r>
            <a:endParaRPr lang="en-AU" sz="1800" b="1" kern="1200">
              <a:solidFill>
                <a:srgbClr val="1F4E7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97000"/>
              </a:lnSpc>
              <a:buFont typeface="+mj-lt"/>
              <a:buAutoNum type="arabicPeriod" startAt="3"/>
              <a:tabLst>
                <a:tab pos="450215" algn="l"/>
              </a:tabLst>
            </a:pPr>
            <a:endParaRPr lang="en-AU" sz="1800" b="1" kern="1200">
              <a:solidFill>
                <a:srgbClr val="1F4E7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45" lvl="1" indent="0">
              <a:lnSpc>
                <a:spcPct val="97000"/>
              </a:lnSpc>
              <a:buFont typeface="+mj-lt"/>
              <a:buNone/>
              <a:tabLst>
                <a:tab pos="450215" algn="l"/>
              </a:tabLst>
            </a:pPr>
            <a:r>
              <a:rPr lang="en-AU" sz="1800">
                <a:effectLst/>
                <a:latin typeface="VIC" panose="00000500000000000000" pitchFamily="2" charset="0"/>
                <a:ea typeface="Times New Roman" panose="02020603050405020304" pitchFamily="18" charset="0"/>
                <a:cs typeface="Arial" panose="020B0604020202020204" pitchFamily="34" charset="0"/>
              </a:rPr>
              <a:t>Many children have febrile convulsions and recover within an hour to normal conscious state and normal neurological examination.  Distinguishing these febrile children who have a self-resolving benign condition from those who have more serious CNS infections requires careful and repeated examination.</a:t>
            </a:r>
            <a:endParaRPr lang="en-AU" sz="1800">
              <a:effectLst/>
              <a:latin typeface="Times New Roman" panose="02020603050405020304" pitchFamily="18" charset="0"/>
              <a:ea typeface="Times New Roman" panose="02020603050405020304" pitchFamily="18" charset="0"/>
              <a:cs typeface="+mn-cs"/>
            </a:endParaRPr>
          </a:p>
          <a:p>
            <a:pPr marL="342945" lvl="1" indent="0">
              <a:lnSpc>
                <a:spcPct val="97000"/>
              </a:lnSpc>
              <a:buFont typeface="+mj-lt"/>
              <a:buNone/>
              <a:tabLst>
                <a:tab pos="450215" algn="l"/>
              </a:tabLst>
            </a:pPr>
            <a:endParaRPr lang="en-AU" sz="1800">
              <a:effectLst/>
              <a:latin typeface="Times New Roman" panose="02020603050405020304" pitchFamily="18" charset="0"/>
              <a:ea typeface="Times New Roman" panose="02020603050405020304" pitchFamily="18" charset="0"/>
              <a:cs typeface="+mn-cs"/>
            </a:endParaRPr>
          </a:p>
          <a:p>
            <a:pPr marL="342945" lvl="1" indent="0">
              <a:lnSpc>
                <a:spcPct val="97000"/>
              </a:lnSpc>
              <a:buFont typeface="+mj-lt"/>
              <a:buNone/>
              <a:tabLst>
                <a:tab pos="450215" algn="l"/>
              </a:tabLst>
            </a:pPr>
            <a:r>
              <a:rPr lang="en-AU" sz="1800">
                <a:effectLst/>
                <a:latin typeface="VIC" panose="00000500000000000000" pitchFamily="2" charset="0"/>
                <a:ea typeface="Times New Roman" panose="02020603050405020304" pitchFamily="18" charset="0"/>
                <a:cs typeface="Arial" panose="020B0604020202020204" pitchFamily="34" charset="0"/>
              </a:rPr>
              <a:t>In recent years we have seen several deaths from fulminant necrotising encephalitis in previously well children, related to influenza, HHV6, enterovirus and human metapneumovirus.  Despite pneumococcal vaccination, we are still seeing children with pneumococcal serotypes that are not included in the vaccine. </a:t>
            </a:r>
            <a:endParaRPr lang="en-AU" sz="1800">
              <a:effectLst/>
              <a:latin typeface="Times New Roman" panose="02020603050405020304" pitchFamily="18" charset="0"/>
              <a:ea typeface="Times New Roman" panose="02020603050405020304" pitchFamily="18" charset="0"/>
              <a:cs typeface="+mn-cs"/>
            </a:endParaRPr>
          </a:p>
          <a:p>
            <a:pPr marL="342945" lvl="1" indent="0">
              <a:lnSpc>
                <a:spcPct val="97000"/>
              </a:lnSpc>
              <a:buFont typeface="+mj-lt"/>
              <a:buNone/>
              <a:tabLst>
                <a:tab pos="450215" algn="l"/>
              </a:tabLst>
            </a:pPr>
            <a:endParaRPr lang="en-AU" sz="1800">
              <a:effectLst/>
              <a:latin typeface="Times New Roman" panose="02020603050405020304" pitchFamily="18" charset="0"/>
              <a:ea typeface="Times New Roman" panose="02020603050405020304" pitchFamily="18" charset="0"/>
              <a:cs typeface="+mn-cs"/>
            </a:endParaRPr>
          </a:p>
          <a:p>
            <a:pPr marL="342945" lvl="1" indent="0">
              <a:lnSpc>
                <a:spcPct val="97000"/>
              </a:lnSpc>
              <a:buFont typeface="+mj-lt"/>
              <a:buNone/>
              <a:tabLst>
                <a:tab pos="450215" algn="l"/>
              </a:tabLst>
            </a:pPr>
            <a:r>
              <a:rPr lang="en-AU" sz="1800">
                <a:effectLst/>
                <a:latin typeface="VIC" panose="00000500000000000000" pitchFamily="2" charset="0"/>
                <a:ea typeface="Times New Roman" panose="02020603050405020304" pitchFamily="18" charset="0"/>
                <a:cs typeface="Arial" panose="020B0604020202020204" pitchFamily="34" charset="0"/>
              </a:rPr>
              <a:t>Children with serious necrotising encephalitis present with seizures, high fever and abnormal neurological examination and progression or lack of resolution of neurological signs.</a:t>
            </a:r>
            <a:endParaRPr lang="en-AU" sz="1800" b="0">
              <a:solidFill>
                <a:schemeClr val="tx1"/>
              </a:solidFill>
              <a:effectLst/>
              <a:latin typeface="Times New Roman" panose="02020603050405020304" pitchFamily="18" charset="0"/>
              <a:ea typeface="Times New Roman" panose="02020603050405020304" pitchFamily="18" charset="0"/>
              <a:cs typeface="+mn-cs"/>
            </a:endParaRPr>
          </a:p>
          <a:p>
            <a:pPr marL="342945" lvl="1" indent="0">
              <a:lnSpc>
                <a:spcPct val="97000"/>
              </a:lnSpc>
              <a:buFont typeface="+mj-lt"/>
              <a:buNone/>
              <a:tabLst>
                <a:tab pos="450215" algn="l"/>
              </a:tabLst>
            </a:pPr>
            <a:endParaRPr lang="en-AU" sz="1800" b="0">
              <a:solidFill>
                <a:schemeClr val="tx1"/>
              </a:solidFill>
              <a:effectLst/>
              <a:latin typeface="Times New Roman" panose="02020603050405020304" pitchFamily="18" charset="0"/>
              <a:ea typeface="Times New Roman" panose="02020603050405020304" pitchFamily="18" charset="0"/>
              <a:cs typeface="+mn-cs"/>
            </a:endParaRPr>
          </a:p>
          <a:p>
            <a:pPr marL="342945" lvl="1" indent="0">
              <a:lnSpc>
                <a:spcPct val="97000"/>
              </a:lnSpc>
              <a:buFont typeface="+mj-lt"/>
              <a:buNone/>
              <a:tabLst>
                <a:tab pos="450215" algn="l"/>
              </a:tabLst>
            </a:pPr>
            <a:r>
              <a:rPr lang="en-AU" sz="1800" b="1">
                <a:solidFill>
                  <a:srgbClr val="1F4E79"/>
                </a:solidFill>
                <a:effectLst/>
                <a:latin typeface="VIC" panose="00000500000000000000" pitchFamily="2" charset="0"/>
                <a:ea typeface="Times New Roman" panose="02020603050405020304" pitchFamily="18" charset="0"/>
                <a:cs typeface="Arial" panose="020B0604020202020204" pitchFamily="34" charset="0"/>
              </a:rPr>
              <a:t>Clinical assessment</a:t>
            </a:r>
            <a:endParaRPr lang="en-AU" sz="1800" b="1">
              <a:solidFill>
                <a:srgbClr val="1F4E79"/>
              </a:solidFill>
              <a:effectLst/>
              <a:latin typeface="Times New Roman" panose="02020603050405020304" pitchFamily="18" charset="0"/>
              <a:ea typeface="Times New Roman" panose="02020603050405020304" pitchFamily="18" charset="0"/>
              <a:cs typeface="+mn-cs"/>
            </a:endParaRPr>
          </a:p>
          <a:p>
            <a:pPr marL="342945" lvl="1" indent="0">
              <a:lnSpc>
                <a:spcPct val="97000"/>
              </a:lnSpc>
              <a:buFont typeface="+mj-lt"/>
              <a:buNone/>
              <a:tabLst>
                <a:tab pos="450215" algn="l"/>
              </a:tabLst>
            </a:pPr>
            <a:r>
              <a:rPr lang="en-AU" sz="1800">
                <a:effectLst/>
                <a:latin typeface="VIC" panose="00000500000000000000" pitchFamily="2" charset="0"/>
                <a:ea typeface="Times New Roman" panose="02020603050405020304" pitchFamily="18" charset="0"/>
                <a:cs typeface="Arial" panose="020B0604020202020204" pitchFamily="34" charset="0"/>
              </a:rPr>
              <a:t>Assess the conscious state (measure and document the Glasgow Coma Score), examine for hypertonicity, ankle clonus, eye deviation, pupillary abnormalities (a dilated pupil, difference in pupil size, or lack of reaction to light).  Hyper-pyrexia (T&gt;39 C), abnormal neurology, or failure to improve in the first hour are signs of serious CNS infection and requires urgent escalation.  Such a child should be seen by a specialist paediatrician or emergency physician and discussed urgently with PIPER.</a:t>
            </a:r>
          </a:p>
          <a:p>
            <a:pPr marL="342945" lvl="1" indent="0">
              <a:lnSpc>
                <a:spcPct val="97000"/>
              </a:lnSpc>
              <a:buFont typeface="+mj-lt"/>
              <a:buNone/>
              <a:tabLst>
                <a:tab pos="450215" algn="l"/>
              </a:tabLst>
            </a:pPr>
            <a:endParaRPr lang="en-AU" sz="1800">
              <a:effectLst/>
              <a:latin typeface="Times New Roman" panose="02020603050405020304" pitchFamily="18" charset="0"/>
              <a:ea typeface="Times New Roman" panose="02020603050405020304" pitchFamily="18" charset="0"/>
              <a:cs typeface="+mn-cs"/>
            </a:endParaRPr>
          </a:p>
          <a:p>
            <a:pPr marL="342945" lvl="1" indent="0">
              <a:lnSpc>
                <a:spcPct val="97000"/>
              </a:lnSpc>
              <a:buFont typeface="+mj-lt"/>
              <a:buNone/>
              <a:tabLst>
                <a:tab pos="450215" algn="l"/>
              </a:tabLst>
            </a:pPr>
            <a:r>
              <a:rPr lang="en-AU" sz="1800">
                <a:effectLst/>
                <a:latin typeface="VIC" panose="00000500000000000000" pitchFamily="2" charset="0"/>
                <a:ea typeface="Times New Roman" panose="02020603050405020304" pitchFamily="18" charset="0"/>
                <a:cs typeface="Arial" panose="020B0604020202020204" pitchFamily="34" charset="0"/>
              </a:rPr>
              <a:t>Do not assume a child has a febrile convulsion if they do not recover in the first hour.  Listen to parents if they say their child remains “not right”.</a:t>
            </a:r>
            <a:endParaRPr lang="en-AU" sz="1800" b="0">
              <a:solidFill>
                <a:schemeClr val="tx1"/>
              </a:solidFill>
              <a:effectLst/>
              <a:latin typeface="Times New Roman" panose="02020603050405020304" pitchFamily="18" charset="0"/>
              <a:ea typeface="Times New Roman" panose="02020603050405020304" pitchFamily="18" charset="0"/>
              <a:cs typeface="+mn-cs"/>
            </a:endParaRPr>
          </a:p>
          <a:p>
            <a:pPr marL="342945" lvl="1" indent="0">
              <a:lnSpc>
                <a:spcPct val="97000"/>
              </a:lnSpc>
              <a:buFont typeface="+mj-lt"/>
              <a:buNone/>
              <a:tabLst>
                <a:tab pos="450215" algn="l"/>
              </a:tabLst>
            </a:pPr>
            <a:endParaRPr lang="en-AU" sz="1800" b="0">
              <a:solidFill>
                <a:schemeClr val="tx1"/>
              </a:solidFill>
              <a:effectLst/>
              <a:latin typeface="Times New Roman" panose="02020603050405020304" pitchFamily="18" charset="0"/>
              <a:ea typeface="Times New Roman" panose="02020603050405020304" pitchFamily="18" charset="0"/>
              <a:cs typeface="+mn-cs"/>
            </a:endParaRPr>
          </a:p>
          <a:p>
            <a:pPr marL="342945" lvl="1" indent="0">
              <a:lnSpc>
                <a:spcPct val="97000"/>
              </a:lnSpc>
              <a:buFont typeface="+mj-lt"/>
              <a:buNone/>
              <a:tabLst>
                <a:tab pos="450215" algn="l"/>
              </a:tabLst>
            </a:pPr>
            <a:r>
              <a:rPr lang="en-AU" sz="1800" b="1">
                <a:solidFill>
                  <a:srgbClr val="1F4E79"/>
                </a:solidFill>
                <a:effectLst/>
                <a:latin typeface="VIC" panose="00000500000000000000" pitchFamily="2" charset="0"/>
                <a:ea typeface="Times New Roman" panose="02020603050405020304" pitchFamily="18" charset="0"/>
                <a:cs typeface="Arial" panose="020B0604020202020204" pitchFamily="34" charset="0"/>
              </a:rPr>
              <a:t>Management implications</a:t>
            </a:r>
            <a:endParaRPr lang="en-AU" sz="1800" b="1">
              <a:solidFill>
                <a:srgbClr val="1F4E79"/>
              </a:solidFill>
              <a:effectLst/>
              <a:latin typeface="Times New Roman" panose="02020603050405020304" pitchFamily="18" charset="0"/>
              <a:ea typeface="Times New Roman" panose="02020603050405020304" pitchFamily="18" charset="0"/>
              <a:cs typeface="+mn-cs"/>
            </a:endParaRPr>
          </a:p>
          <a:p>
            <a:pPr marL="342945" lvl="1" indent="0">
              <a:lnSpc>
                <a:spcPct val="97000"/>
              </a:lnSpc>
              <a:buFont typeface="+mj-lt"/>
              <a:buNone/>
              <a:tabLst>
                <a:tab pos="450215" algn="l"/>
              </a:tabLst>
            </a:pPr>
            <a:r>
              <a:rPr lang="en-AU" sz="1800">
                <a:effectLst/>
                <a:latin typeface="VIC" panose="00000500000000000000" pitchFamily="2" charset="0"/>
                <a:ea typeface="Times New Roman" panose="02020603050405020304" pitchFamily="18" charset="0"/>
                <a:cs typeface="Arial" panose="020B0604020202020204" pitchFamily="34" charset="0"/>
              </a:rPr>
              <a:t>Identification of serious CNS infection should trigger further investigations, as well as consideration of general intensive and neuroprotective treatments:</a:t>
            </a:r>
            <a:endParaRPr lang="en-AU" sz="1800">
              <a:effectLst/>
              <a:latin typeface="Times New Roman" panose="02020603050405020304" pitchFamily="18" charset="0"/>
              <a:ea typeface="Times New Roman" panose="02020603050405020304" pitchFamily="18" charset="0"/>
            </a:endParaRPr>
          </a:p>
          <a:p>
            <a:pPr marL="540385"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Airway, breathing and circulation support</a:t>
            </a:r>
            <a:endParaRPr lang="en-AU" sz="1800">
              <a:effectLst/>
              <a:latin typeface="Times New Roman" panose="02020603050405020304" pitchFamily="18" charset="0"/>
              <a:ea typeface="Times New Roman" panose="02020603050405020304" pitchFamily="18" charset="0"/>
            </a:endParaRPr>
          </a:p>
          <a:p>
            <a:pPr marL="883330"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Antibiotics – ceftriaxone for bacterial meningitis, and acyclovir for herpes encephalitis, and add flucloxacillin if the child has signs of generalised sepsis</a:t>
            </a:r>
            <a:endParaRPr lang="en-AU" sz="1800">
              <a:effectLst/>
              <a:latin typeface="Times New Roman" panose="02020603050405020304" pitchFamily="18" charset="0"/>
              <a:ea typeface="Times New Roman" panose="02020603050405020304" pitchFamily="18" charset="0"/>
            </a:endParaRPr>
          </a:p>
          <a:p>
            <a:pPr marL="883330"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Corticosteroids – dexamethasone 0.15mg/kg Q6H</a:t>
            </a:r>
            <a:endParaRPr lang="en-AU" sz="1800">
              <a:effectLst/>
              <a:latin typeface="Times New Roman" panose="02020603050405020304" pitchFamily="18" charset="0"/>
              <a:ea typeface="Times New Roman" panose="02020603050405020304" pitchFamily="18" charset="0"/>
            </a:endParaRPr>
          </a:p>
          <a:p>
            <a:pPr marL="883330"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Neuroprotection: 30° head up, a cerebral perfusion pressure of 40-60mmHg (age dependent), avoiding excessive BP or CPP, serum Na+145-150mmol/L, PaCO2 35mmHg, 30° head up</a:t>
            </a:r>
            <a:endParaRPr lang="en-AU" sz="1800">
              <a:effectLst/>
              <a:latin typeface="Times New Roman" panose="02020603050405020304" pitchFamily="18" charset="0"/>
              <a:ea typeface="Times New Roman" panose="02020603050405020304" pitchFamily="18" charset="0"/>
            </a:endParaRPr>
          </a:p>
          <a:p>
            <a:pPr marL="883330"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Active cooling to T&lt;38 C</a:t>
            </a:r>
            <a:endParaRPr lang="en-AU" sz="1800">
              <a:effectLst/>
              <a:latin typeface="Times New Roman" panose="02020603050405020304" pitchFamily="18" charset="0"/>
              <a:ea typeface="Times New Roman" panose="02020603050405020304" pitchFamily="18" charset="0"/>
            </a:endParaRPr>
          </a:p>
          <a:p>
            <a:pPr marL="883330"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Follow the RCH Clinical Practice Guidelines for investigations of possible </a:t>
            </a:r>
            <a:r>
              <a:rPr lang="en-AU" sz="1800" err="1">
                <a:effectLst/>
                <a:latin typeface="VIC" panose="00000500000000000000" pitchFamily="2" charset="0"/>
                <a:ea typeface="Times New Roman" panose="02020603050405020304" pitchFamily="18" charset="0"/>
                <a:cs typeface="Arial" panose="020B0604020202020204" pitchFamily="34" charset="0"/>
              </a:rPr>
              <a:t>meningitis:</a:t>
            </a:r>
            <a:r>
              <a:rPr lang="en-AU" sz="1800" u="sng" err="1">
                <a:solidFill>
                  <a:srgbClr val="0000FF"/>
                </a:solidFill>
                <a:effectLst/>
                <a:latin typeface="VIC" panose="00000500000000000000" pitchFamily="2" charset="0"/>
                <a:ea typeface="Times New Roman" panose="02020603050405020304" pitchFamily="18" charset="0"/>
                <a:hlinkClick r:id="rId3"/>
              </a:rPr>
              <a:t>https</a:t>
            </a:r>
            <a:r>
              <a:rPr lang="en-AU" sz="1800" u="sng">
                <a:solidFill>
                  <a:srgbClr val="0000FF"/>
                </a:solidFill>
                <a:effectLst/>
                <a:latin typeface="VIC" panose="00000500000000000000" pitchFamily="2" charset="0"/>
                <a:ea typeface="Times New Roman" panose="02020603050405020304" pitchFamily="18" charset="0"/>
                <a:hlinkClick r:id="rId3"/>
              </a:rPr>
              <a:t>://www.rch.org.au/clinicalguide/guideline_index/Meningitis_encephalitis/</a:t>
            </a:r>
            <a:endParaRPr lang="en-AU" sz="1800">
              <a:effectLst/>
              <a:latin typeface="Times New Roman" panose="02020603050405020304" pitchFamily="18" charset="0"/>
              <a:ea typeface="Times New Roman" panose="02020603050405020304" pitchFamily="18" charset="0"/>
            </a:endParaRPr>
          </a:p>
          <a:p>
            <a:pPr marL="883330"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Early use of MRI-B will identify changes not detected by CT. On MRI children with necrotising encephalitis have symmetrical changes often involving the thalami, basal ganglia, brain stem and / cerebellum.</a:t>
            </a:r>
            <a:endParaRPr lang="en-AU" sz="1800">
              <a:effectLst/>
              <a:latin typeface="Times New Roman" panose="02020603050405020304" pitchFamily="18" charset="0"/>
              <a:ea typeface="Times New Roman" panose="02020603050405020304" pitchFamily="18" charset="0"/>
            </a:endParaRPr>
          </a:p>
          <a:p>
            <a:pPr marL="883330"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Tertiary referral centres may consider antiviral agents to target influenza (Oseltamivir) and HHV6 (high-dose ganciclovir) which will also cover HSV </a:t>
            </a:r>
            <a:endParaRPr lang="en-AU" sz="1800">
              <a:effectLst/>
              <a:latin typeface="Times New Roman" panose="02020603050405020304" pitchFamily="18" charset="0"/>
              <a:ea typeface="Times New Roman" panose="02020603050405020304" pitchFamily="18" charset="0"/>
            </a:endParaRPr>
          </a:p>
          <a:p>
            <a:pPr marL="883330" lvl="1" algn="just" fontAlgn="bas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 </a:t>
            </a:r>
            <a:endParaRPr lang="en-AU" sz="1800">
              <a:effectLst/>
              <a:latin typeface="Times New Roman" panose="02020603050405020304" pitchFamily="18" charset="0"/>
              <a:ea typeface="Times New Roman" panose="02020603050405020304" pitchFamily="18" charset="0"/>
            </a:endParaRPr>
          </a:p>
          <a:p>
            <a:pPr marL="685845" lvl="1" indent="-342900" algn="just" fontAlgn="base">
              <a:buFont typeface="Symbol" panose="05050102010706020507" pitchFamily="18" charset="2"/>
              <a:buChar char=""/>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Referral for future genetic testing to identify any susceptibility if necrotising encephalitis identified. Some children with necrotising encephalitis have a genetic predisposition to mitochondrial stress in the setting of a viral infection (Levine JM, et al. Multiple Sclerosis and Related Disorders 2020: 43; 102194 p1-8).</a:t>
            </a:r>
            <a:endParaRPr lang="en-AU" sz="1800">
              <a:effectLst/>
              <a:latin typeface="Times New Roman" panose="02020603050405020304" pitchFamily="18" charset="0"/>
              <a:ea typeface="Times New Roman" panose="02020603050405020304" pitchFamily="18" charset="0"/>
              <a:cs typeface="+mn-cs"/>
            </a:endParaRPr>
          </a:p>
          <a:p>
            <a:pPr marL="685845" lvl="1" indent="-342900" algn="just" fontAlgn="base">
              <a:buFont typeface="Symbol" panose="05050102010706020507" pitchFamily="18" charset="2"/>
              <a:buChar char=""/>
              <a:tabLst>
                <a:tab pos="6031230" algn="l"/>
              </a:tabLst>
            </a:pPr>
            <a:endParaRPr lang="en-AU" sz="1800">
              <a:effectLst/>
              <a:latin typeface="Times New Roman" panose="02020603050405020304" pitchFamily="18" charset="0"/>
              <a:ea typeface="Times New Roman" panose="02020603050405020304" pitchFamily="18" charset="0"/>
              <a:cs typeface="+mn-cs"/>
            </a:endParaRPr>
          </a:p>
          <a:p>
            <a:pPr marL="342945" lvl="1" indent="0" algn="just" fontAlgn="base">
              <a:buFont typeface="Symbol" panose="05050102010706020507" pitchFamily="18" charset="2"/>
              <a:buNone/>
              <a:tabLst>
                <a:tab pos="6031230" algn="l"/>
              </a:tabLst>
            </a:pPr>
            <a:r>
              <a:rPr lang="en-AU" sz="1800">
                <a:effectLst/>
                <a:latin typeface="VIC" panose="00000500000000000000" pitchFamily="2" charset="0"/>
                <a:ea typeface="Times New Roman" panose="02020603050405020304" pitchFamily="18" charset="0"/>
                <a:cs typeface="Arial" panose="020B0604020202020204" pitchFamily="34" charset="0"/>
              </a:rPr>
              <a:t>The differential diagnosis of acute febrile encephalopathy is broad, so other investigations are important to exclude cerebral abscess, acute disseminated encephalomyelitis (ADEM), and autoimmune encephalitis, as well as other non-infectious causes.</a:t>
            </a:r>
            <a:endParaRPr lang="en-AU" sz="1800">
              <a:effectLst/>
              <a:latin typeface="Times New Roman" panose="02020603050405020304" pitchFamily="18" charset="0"/>
              <a:ea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E212429E-84F1-4454-9E84-CF1ED96B85E3}" type="slidenum">
              <a:rPr lang="en-US" smtClean="0"/>
              <a:t>24</a:t>
            </a:fld>
            <a:endParaRPr lang="en-US"/>
          </a:p>
        </p:txBody>
      </p:sp>
    </p:spTree>
    <p:extLst>
      <p:ext uri="{BB962C8B-B14F-4D97-AF65-F5344CB8AC3E}">
        <p14:creationId xmlns:p14="http://schemas.microsoft.com/office/powerpoint/2010/main" val="3360555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97000"/>
              </a:lnSpc>
              <a:buFont typeface="+mj-lt"/>
              <a:buAutoNum type="arabicPeriod"/>
              <a:tabLst>
                <a:tab pos="180340" algn="l"/>
              </a:tabLst>
            </a:pPr>
            <a:r>
              <a:rPr lang="en-AU" sz="1800" b="1" kern="1200">
                <a:solidFill>
                  <a:srgbClr val="1F4E79"/>
                </a:solidFill>
                <a:effectLst/>
                <a:latin typeface="VIC" panose="00000500000000000000" pitchFamily="2" charset="0"/>
                <a:ea typeface="Times New Roman" panose="02020603050405020304" pitchFamily="18" charset="0"/>
                <a:cs typeface="Times New Roman" panose="02020603050405020304" pitchFamily="18" charset="0"/>
              </a:rPr>
              <a:t>Unfamiliar sleep sites for infants</a:t>
            </a:r>
            <a:endParaRPr lang="en-AU" sz="1800" b="1" kern="1200">
              <a:solidFill>
                <a:srgbClr val="1F4E7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97000"/>
              </a:lnSpc>
              <a:buFont typeface="+mj-lt"/>
              <a:buAutoNum type="arabicPeriod"/>
              <a:tabLst>
                <a:tab pos="180340" algn="l"/>
              </a:tabLst>
            </a:pPr>
            <a:endParaRPr lang="en-AU" sz="1800" b="1" kern="1200">
              <a:solidFill>
                <a:srgbClr val="1F4E7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45" lvl="1" indent="0">
              <a:lnSpc>
                <a:spcPct val="97000"/>
              </a:lnSpc>
              <a:buFont typeface="+mj-lt"/>
              <a:buNone/>
              <a:tabLst>
                <a:tab pos="180340" algn="l"/>
              </a:tabLst>
            </a:pPr>
            <a:r>
              <a:rPr lang="en-AU" sz="1800">
                <a:effectLst/>
                <a:latin typeface="VIC" panose="00000500000000000000" pitchFamily="2" charset="0"/>
                <a:ea typeface="Times New Roman" panose="02020603050405020304" pitchFamily="18" charset="0"/>
                <a:cs typeface="Arial" panose="020B0604020202020204" pitchFamily="34" charset="0"/>
              </a:rPr>
              <a:t>It is important to make every sleep for a baby a safe one.  Safe sleeping may be overlooked when in unfamiliar settings such as holidays or visiting other homes.</a:t>
            </a:r>
            <a:endParaRPr lang="en-AU" sz="1800">
              <a:effectLst/>
              <a:latin typeface="Times New Roman" panose="02020603050405020304" pitchFamily="18" charset="0"/>
              <a:ea typeface="Times New Roman" panose="02020603050405020304" pitchFamily="18" charset="0"/>
              <a:cs typeface="+mn-cs"/>
            </a:endParaRPr>
          </a:p>
          <a:p>
            <a:pPr marL="342945" lvl="1" indent="0">
              <a:lnSpc>
                <a:spcPct val="97000"/>
              </a:lnSpc>
              <a:buFont typeface="+mj-lt"/>
              <a:buNone/>
              <a:tabLst>
                <a:tab pos="180340" algn="l"/>
              </a:tabLst>
            </a:pPr>
            <a:endParaRPr lang="en-AU" sz="1800">
              <a:effectLst/>
              <a:latin typeface="Times New Roman" panose="02020603050405020304" pitchFamily="18" charset="0"/>
              <a:ea typeface="Times New Roman" panose="02020603050405020304" pitchFamily="18" charset="0"/>
              <a:cs typeface="+mn-cs"/>
            </a:endParaRPr>
          </a:p>
          <a:p>
            <a:pPr marL="342945" lvl="1" indent="0">
              <a:lnSpc>
                <a:spcPct val="97000"/>
              </a:lnSpc>
              <a:buFont typeface="+mj-lt"/>
              <a:buNone/>
              <a:tabLst>
                <a:tab pos="180340" algn="l"/>
              </a:tabLst>
            </a:pPr>
            <a:r>
              <a:rPr lang="en-AU" sz="1800">
                <a:effectLst/>
                <a:latin typeface="VIC" panose="00000500000000000000" pitchFamily="2" charset="0"/>
                <a:ea typeface="Times New Roman" panose="02020603050405020304" pitchFamily="18" charset="0"/>
                <a:cs typeface="Arial" panose="020B0604020202020204" pitchFamily="34" charset="0"/>
              </a:rPr>
              <a:t>When travelling with a baby, a portable cot (that meets Australian standard</a:t>
            </a:r>
            <a:r>
              <a:rPr lang="en-AU" sz="1800" kern="1200">
                <a:solidFill>
                  <a:srgbClr val="000000"/>
                </a:solidFill>
                <a:effectLst/>
                <a:latin typeface="VIC" panose="00000500000000000000" pitchFamily="2" charset="0"/>
                <a:ea typeface="Calibri" panose="020F0502020204030204" pitchFamily="34" charset="0"/>
              </a:rPr>
              <a:t> 2195:2015 folding cot) is recommended.  If staying in accommodation or with friends or family, call ahead to check that the loan cot or port-a-cot your baby will be sleeping in meets Australian standards and is in excellent condition. </a:t>
            </a:r>
            <a:endParaRPr lang="en-AU" sz="1800" kern="1200">
              <a:solidFill>
                <a:srgbClr val="000000"/>
              </a:solidFill>
              <a:effectLst/>
              <a:latin typeface="Times New Roman" panose="02020603050405020304" pitchFamily="18" charset="0"/>
              <a:ea typeface="Calibri" panose="020F0502020204030204" pitchFamily="34" charset="0"/>
            </a:endParaRPr>
          </a:p>
          <a:p>
            <a:pPr marL="342945" lvl="1" indent="0">
              <a:lnSpc>
                <a:spcPct val="97000"/>
              </a:lnSpc>
              <a:buFont typeface="+mj-lt"/>
              <a:buNone/>
              <a:tabLst>
                <a:tab pos="180340" algn="l"/>
              </a:tabLst>
            </a:pPr>
            <a:endParaRPr lang="en-AU" sz="1800" kern="1200">
              <a:solidFill>
                <a:srgbClr val="000000"/>
              </a:solidFill>
              <a:effectLst/>
              <a:latin typeface="Times New Roman" panose="02020603050405020304" pitchFamily="18" charset="0"/>
              <a:ea typeface="Times New Roman" panose="02020603050405020304" pitchFamily="18" charset="0"/>
            </a:endParaRPr>
          </a:p>
          <a:p>
            <a:pPr marL="342945" lvl="1" indent="0">
              <a:lnSpc>
                <a:spcPct val="97000"/>
              </a:lnSpc>
              <a:buFont typeface="+mj-lt"/>
              <a:buNone/>
              <a:tabLst>
                <a:tab pos="180340" algn="l"/>
              </a:tabLst>
            </a:pPr>
            <a:r>
              <a:rPr lang="en-AU" sz="1800">
                <a:effectLst/>
                <a:latin typeface="VIC" panose="00000500000000000000" pitchFamily="2" charset="0"/>
                <a:ea typeface="Times New Roman" panose="02020603050405020304" pitchFamily="18" charset="0"/>
              </a:rPr>
              <a:t>A baby should never be put down to sleep on a sofa, bean bag, sheepskin, or pillow. There is no Australian standard for bassinettes.</a:t>
            </a:r>
            <a:endParaRPr lang="en-AU" sz="1800">
              <a:effectLst/>
              <a:latin typeface="Times New Roman" panose="02020603050405020304" pitchFamily="18" charset="0"/>
              <a:ea typeface="Times New Roman" panose="02020603050405020304" pitchFamily="18" charset="0"/>
            </a:endParaRPr>
          </a:p>
          <a:p>
            <a:pPr marL="342945" lvl="1" indent="0">
              <a:lnSpc>
                <a:spcPct val="97000"/>
              </a:lnSpc>
              <a:buFont typeface="+mj-lt"/>
              <a:buNone/>
              <a:tabLst>
                <a:tab pos="180340" algn="l"/>
              </a:tabLst>
            </a:pPr>
            <a:endParaRPr lang="en-AU" sz="1800">
              <a:effectLst/>
              <a:latin typeface="Times New Roman" panose="02020603050405020304" pitchFamily="18" charset="0"/>
              <a:ea typeface="Times New Roman" panose="02020603050405020304" pitchFamily="18" charset="0"/>
            </a:endParaRPr>
          </a:p>
          <a:p>
            <a:pPr marL="342945" lvl="1" indent="0">
              <a:lnSpc>
                <a:spcPct val="97000"/>
              </a:lnSpc>
              <a:buFont typeface="+mj-lt"/>
              <a:buNone/>
              <a:tabLst>
                <a:tab pos="180340" algn="l"/>
              </a:tabLst>
            </a:pPr>
            <a:r>
              <a:rPr lang="en-AU" sz="1800">
                <a:effectLst/>
                <a:latin typeface="VIC" panose="00000500000000000000" pitchFamily="2" charset="0"/>
                <a:ea typeface="Times New Roman" panose="02020603050405020304" pitchFamily="18" charset="0"/>
              </a:rPr>
              <a:t>The safest place for a baby to sleep is in a safe cot that meets the Australian Standard AS2172:2003, with a clean firm flat mattress that is the right size for the cot and meets voluntary Australian standard (AS/NZS 8811.1:2013). The cot should not be tilted or elevated. The mattress should be covered with only a tightly fitted sheet and, if required, a thin tightly fitted mattress-protector under the fitted sheet.</a:t>
            </a:r>
            <a:endParaRPr lang="en-AU" sz="1800">
              <a:effectLst/>
              <a:latin typeface="Times New Roman" panose="02020603050405020304" pitchFamily="18" charset="0"/>
              <a:ea typeface="Times New Roman" panose="02020603050405020304" pitchFamily="18" charset="0"/>
            </a:endParaRPr>
          </a:p>
          <a:p>
            <a:pPr marL="342945" lvl="1" indent="0">
              <a:lnSpc>
                <a:spcPct val="97000"/>
              </a:lnSpc>
              <a:buFont typeface="+mj-lt"/>
              <a:buNone/>
              <a:tabLst>
                <a:tab pos="180340" algn="l"/>
              </a:tabLst>
            </a:pPr>
            <a:endParaRPr lang="en-AU" sz="1800">
              <a:effectLst/>
              <a:latin typeface="Times New Roman" panose="02020603050405020304" pitchFamily="18" charset="0"/>
              <a:ea typeface="Times New Roman" panose="02020603050405020304" pitchFamily="18" charset="0"/>
            </a:endParaRPr>
          </a:p>
          <a:p>
            <a:pPr marL="342945" lvl="1" indent="0">
              <a:lnSpc>
                <a:spcPct val="97000"/>
              </a:lnSpc>
              <a:buFont typeface="+mj-lt"/>
              <a:buNone/>
              <a:tabLst>
                <a:tab pos="180340" algn="l"/>
              </a:tabLst>
            </a:pPr>
            <a:r>
              <a:rPr lang="en-AU" sz="1800">
                <a:effectLst/>
                <a:latin typeface="VIC" panose="00000500000000000000" pitchFamily="2" charset="0"/>
                <a:ea typeface="Times New Roman" panose="02020603050405020304" pitchFamily="18" charset="0"/>
              </a:rPr>
              <a:t>In addition, when travelling, take a range of sleep wear (clothes, sleeping suits, bedding) to suit variations in climate to avoid a baby overheating in unfamiliar environments.</a:t>
            </a:r>
            <a:endParaRPr lang="en-AU" sz="1800">
              <a:effectLst/>
              <a:latin typeface="Times New Roman" panose="02020603050405020304" pitchFamily="18" charset="0"/>
              <a:ea typeface="Times New Roman" panose="02020603050405020304" pitchFamily="18" charset="0"/>
            </a:endParaRPr>
          </a:p>
          <a:p>
            <a:pPr marL="342945" lvl="1" indent="0">
              <a:lnSpc>
                <a:spcPct val="97000"/>
              </a:lnSpc>
              <a:buFont typeface="+mj-lt"/>
              <a:buNone/>
              <a:tabLst>
                <a:tab pos="180340" algn="l"/>
              </a:tabLst>
            </a:pPr>
            <a:endParaRPr lang="en-AU" sz="1800">
              <a:effectLst/>
              <a:latin typeface="Times New Roman" panose="02020603050405020304" pitchFamily="18" charset="0"/>
              <a:ea typeface="Times New Roman" panose="02020603050405020304" pitchFamily="18" charset="0"/>
            </a:endParaRPr>
          </a:p>
          <a:p>
            <a:pPr marL="342945" lvl="1" indent="0">
              <a:lnSpc>
                <a:spcPct val="97000"/>
              </a:lnSpc>
              <a:buFont typeface="+mj-lt"/>
              <a:buNone/>
              <a:tabLst>
                <a:tab pos="180340" algn="l"/>
              </a:tabLst>
            </a:pPr>
            <a:r>
              <a:rPr lang="en-AU" sz="1800">
                <a:effectLst/>
                <a:latin typeface="VIC" panose="00000500000000000000" pitchFamily="2" charset="0"/>
                <a:ea typeface="Times New Roman" panose="02020603050405020304" pitchFamily="18" charset="0"/>
              </a:rPr>
              <a:t>Resources: </a:t>
            </a:r>
            <a:endParaRPr lang="en-AU" sz="1800">
              <a:effectLst/>
              <a:latin typeface="Times New Roman" panose="02020603050405020304" pitchFamily="18" charset="0"/>
              <a:ea typeface="Times New Roman" panose="02020603050405020304" pitchFamily="18" charset="0"/>
            </a:endParaRPr>
          </a:p>
          <a:p>
            <a:pPr marL="540385" algn="just" fontAlgn="base">
              <a:tabLst>
                <a:tab pos="6031230" algn="l"/>
              </a:tabLst>
            </a:pPr>
            <a:r>
              <a:rPr lang="en-AU" sz="1800">
                <a:effectLst/>
                <a:latin typeface="VIC" panose="00000500000000000000" pitchFamily="2" charset="0"/>
                <a:ea typeface="Times New Roman" panose="02020603050405020304" pitchFamily="18" charset="0"/>
              </a:rPr>
              <a:t> </a:t>
            </a:r>
            <a:endParaRPr lang="en-AU" sz="1800">
              <a:effectLst/>
              <a:latin typeface="Times New Roman" panose="02020603050405020304" pitchFamily="18" charset="0"/>
              <a:ea typeface="Times New Roman" panose="02020603050405020304" pitchFamily="18" charset="0"/>
            </a:endParaRPr>
          </a:p>
          <a:p>
            <a:pPr marL="540385" algn="just" fontAlgn="base">
              <a:lnSpc>
                <a:spcPct val="97000"/>
              </a:lnSpc>
              <a:spcAft>
                <a:spcPts val="1300"/>
              </a:spcAft>
            </a:pPr>
            <a:r>
              <a:rPr lang="en-AU" sz="1800" u="sng" kern="1200">
                <a:solidFill>
                  <a:srgbClr val="0563C1"/>
                </a:solidFill>
                <a:effectLst/>
                <a:latin typeface="VIC" panose="00000500000000000000" pitchFamily="2" charset="0"/>
                <a:ea typeface="Times New Roman" panose="02020603050405020304" pitchFamily="18" charset="0"/>
                <a:cs typeface="Times New Roman" panose="02020603050405020304" pitchFamily="18" charset="0"/>
                <a:hlinkClick r:id="rId3"/>
              </a:rPr>
              <a:t>https://rednose.org.au/article/what-is-a-safe-sleeping-environment</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540385" algn="just">
              <a:lnSpc>
                <a:spcPct val="97000"/>
              </a:lnSpc>
              <a:spcAft>
                <a:spcPts val="1300"/>
              </a:spcAft>
            </a:pPr>
            <a:r>
              <a:rPr lang="en-AU" sz="1800" u="sng" kern="1200">
                <a:solidFill>
                  <a:srgbClr val="0563C1"/>
                </a:solidFill>
                <a:effectLst/>
                <a:latin typeface="VIC" panose="00000500000000000000" pitchFamily="2" charset="0"/>
                <a:ea typeface="Times New Roman" panose="02020603050405020304" pitchFamily="18" charset="0"/>
                <a:cs typeface="Times New Roman" panose="02020603050405020304" pitchFamily="18" charset="0"/>
                <a:hlinkClick r:id="rId4"/>
              </a:rPr>
              <a:t>https://rednose.org.au/article/red-nose-six-safe-sleep-recommendations</a:t>
            </a:r>
            <a:r>
              <a:rPr lang="en-AU" sz="1800" kern="1200">
                <a:solidFill>
                  <a:srgbClr val="000000"/>
                </a:solidFill>
                <a:effectLst/>
                <a:latin typeface="VIC" panose="00000500000000000000" pitchFamily="2" charset="0"/>
                <a:ea typeface="Times New Roman" panose="02020603050405020304" pitchFamily="18" charset="0"/>
                <a:cs typeface="Times New Roman" panose="02020603050405020304" pitchFamily="18"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540385" algn="just">
              <a:lnSpc>
                <a:spcPct val="97000"/>
              </a:lnSpc>
              <a:spcAft>
                <a:spcPts val="1300"/>
              </a:spcAft>
            </a:pPr>
            <a:r>
              <a:rPr lang="en-AU" sz="1800" u="sng" kern="1200">
                <a:solidFill>
                  <a:srgbClr val="0563C1"/>
                </a:solidFill>
                <a:effectLst/>
                <a:latin typeface="VIC" panose="00000500000000000000" pitchFamily="2" charset="0"/>
                <a:ea typeface="Times New Roman" panose="02020603050405020304" pitchFamily="18" charset="0"/>
                <a:cs typeface="Times New Roman" panose="02020603050405020304" pitchFamily="18" charset="0"/>
                <a:hlinkClick r:id="rId5"/>
              </a:rPr>
              <a:t>https://rednose.org.au/article/setting-up-a-safe-nursery-what-products-do-you-really-need</a:t>
            </a:r>
            <a:r>
              <a:rPr lang="en-AU" sz="1800" kern="1200">
                <a:solidFill>
                  <a:srgbClr val="000000"/>
                </a:solidFill>
                <a:effectLst/>
                <a:latin typeface="VIC" panose="00000500000000000000" pitchFamily="2" charset="0"/>
                <a:ea typeface="Times New Roman" panose="02020603050405020304" pitchFamily="18" charset="0"/>
                <a:cs typeface="Times New Roman" panose="02020603050405020304" pitchFamily="18"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540385" algn="just">
              <a:lnSpc>
                <a:spcPct val="97000"/>
              </a:lnSpc>
              <a:spcAft>
                <a:spcPts val="1300"/>
              </a:spcAft>
            </a:pPr>
            <a:r>
              <a:rPr lang="en-AU" sz="1800" u="sng" kern="1200">
                <a:solidFill>
                  <a:srgbClr val="0563C1"/>
                </a:solidFill>
                <a:effectLst/>
                <a:latin typeface="VIC" panose="00000500000000000000" pitchFamily="2" charset="0"/>
                <a:ea typeface="Times New Roman" panose="02020603050405020304" pitchFamily="18" charset="0"/>
                <a:cs typeface="Times New Roman" panose="02020603050405020304" pitchFamily="18" charset="0"/>
                <a:hlinkClick r:id="rId6"/>
              </a:rPr>
              <a:t>https://rednose.org.au/news/going-away-keep-your-baby-safe-while-away-from-home</a:t>
            </a:r>
            <a:r>
              <a:rPr lang="en-AU" sz="1800" kern="1200">
                <a:solidFill>
                  <a:srgbClr val="000000"/>
                </a:solidFill>
                <a:effectLst/>
                <a:latin typeface="VIC" panose="00000500000000000000" pitchFamily="2" charset="0"/>
                <a:ea typeface="Times New Roman" panose="02020603050405020304" pitchFamily="18" charset="0"/>
                <a:cs typeface="Times New Roman" panose="02020603050405020304" pitchFamily="18"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270510">
              <a:lnSpc>
                <a:spcPct val="115000"/>
              </a:lnSpc>
              <a:spcAft>
                <a:spcPts val="1000"/>
              </a:spcAft>
            </a:pPr>
            <a:r>
              <a:rPr lang="en-AU" sz="1800">
                <a:effectLst/>
                <a:latin typeface="VIC" panose="00000500000000000000" pitchFamily="2" charset="0"/>
                <a:ea typeface="Times New Roman" panose="02020603050405020304" pitchFamily="18" charset="0"/>
                <a:cs typeface="Times New Roman" panose="02020603050405020304" pitchFamily="18"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br>
              <a:rPr lang="en-US"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br>
            <a:r>
              <a:rPr lang="en-US"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800"/>
              </a:spcAft>
              <a:buFont typeface="+mj-lt"/>
              <a:buAutoNum type="arabicPeriod" startAt="2"/>
              <a:tabLst>
                <a:tab pos="270510" algn="l"/>
              </a:tabLst>
            </a:pPr>
            <a:r>
              <a:rPr lang="en-US" sz="1800" b="1">
                <a:solidFill>
                  <a:srgbClr val="1F4E79"/>
                </a:solidFill>
                <a:effectLst/>
                <a:latin typeface="VIC" panose="00000500000000000000" pitchFamily="2" charset="0"/>
                <a:ea typeface="Calibri" panose="020F0502020204030204" pitchFamily="34" charset="0"/>
                <a:cs typeface="Segoe UI" panose="020B0502040204020203" pitchFamily="34" charset="0"/>
              </a:rPr>
              <a:t>Managing illness on school trips </a:t>
            </a:r>
            <a:endParaRPr lang="en-AU" sz="1800" b="1">
              <a:solidFill>
                <a:srgbClr val="1F4E79"/>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1800"/>
              </a:spcAft>
              <a:buFont typeface="+mj-lt"/>
              <a:buAutoNum type="arabicPeriod" startAt="2"/>
              <a:tabLst>
                <a:tab pos="270510" algn="l"/>
              </a:tabLst>
            </a:pPr>
            <a:endParaRPr lang="en-AU" sz="1800" b="1">
              <a:solidFill>
                <a:srgbClr val="1F4E7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45" lvl="1" indent="0">
              <a:spcAft>
                <a:spcPts val="1800"/>
              </a:spcAft>
              <a:buFont typeface="+mj-lt"/>
              <a:buNone/>
              <a:tabLst>
                <a:tab pos="270510" algn="l"/>
              </a:tabLst>
            </a:pPr>
            <a:r>
              <a:rPr lang="en-AU" sz="1800">
                <a:effectLst/>
                <a:latin typeface="VIC" panose="00000500000000000000" pitchFamily="2" charset="0"/>
                <a:ea typeface="Times New Roman" panose="02020603050405020304" pitchFamily="18" charset="0"/>
                <a:cs typeface="Arial" panose="020B0604020202020204" pitchFamily="34" charset="0"/>
              </a:rPr>
              <a:t>Parents and carers know their children best. When young people are in the care of others and become unwell there is a risk of under-recognition or an inadequate response. This risk is increased for children with pre-existing illness.</a:t>
            </a:r>
            <a:r>
              <a:rPr lang="en-AU" sz="1800">
                <a:effectLst/>
                <a:latin typeface="Cambria" panose="02040503050406030204" pitchFamily="18" charset="0"/>
                <a:ea typeface="Times New Roman" panose="02020603050405020304" pitchFamily="18" charset="0"/>
                <a:cs typeface="Cambria" panose="02040503050406030204" pitchFamily="18" charset="0"/>
              </a:rPr>
              <a:t>  </a:t>
            </a:r>
            <a:endParaRPr lang="en-AU" sz="1800" b="0">
              <a:effectLst/>
              <a:latin typeface="Times New Roman" panose="02020603050405020304" pitchFamily="18" charset="0"/>
              <a:ea typeface="Times New Roman" panose="02020603050405020304" pitchFamily="18" charset="0"/>
              <a:cs typeface="+mn-cs"/>
            </a:endParaRPr>
          </a:p>
          <a:p>
            <a:pPr marL="342945" lvl="1" indent="0">
              <a:spcAft>
                <a:spcPts val="1800"/>
              </a:spcAft>
              <a:buFont typeface="+mj-lt"/>
              <a:buNone/>
              <a:tabLst>
                <a:tab pos="270510" algn="l"/>
              </a:tabLst>
            </a:pPr>
            <a:endParaRPr lang="en-AU" sz="1800" b="0">
              <a:effectLst/>
              <a:latin typeface="Times New Roman" panose="02020603050405020304" pitchFamily="18" charset="0"/>
              <a:ea typeface="Times New Roman" panose="02020603050405020304" pitchFamily="18" charset="0"/>
              <a:cs typeface="+mn-cs"/>
            </a:endParaRPr>
          </a:p>
          <a:p>
            <a:pPr marL="342945" lvl="1" indent="0">
              <a:spcAft>
                <a:spcPts val="1800"/>
              </a:spcAft>
              <a:buFont typeface="+mj-lt"/>
              <a:buNone/>
              <a:tabLst>
                <a:tab pos="270510" algn="l"/>
              </a:tabLst>
            </a:pPr>
            <a:r>
              <a:rPr lang="en-AU" sz="1800" b="1">
                <a:effectLst/>
                <a:latin typeface="VIC" panose="00000500000000000000" pitchFamily="2" charset="0"/>
                <a:ea typeface="Times New Roman" panose="02020603050405020304" pitchFamily="18" charset="0"/>
                <a:cs typeface="Segoe UI" panose="020B0502040204020203" pitchFamily="34" charset="0"/>
              </a:rPr>
              <a:t>Prior to travel students with chronic illness should attend their specialist or general practitioner to</a:t>
            </a:r>
            <a:r>
              <a:rPr lang="en-AU" sz="1800">
                <a:effectLst/>
                <a:latin typeface="VIC" panose="00000500000000000000" pitchFamily="2" charset="0"/>
                <a:ea typeface="Times New Roman" panose="02020603050405020304" pitchFamily="18" charset="0"/>
                <a:cs typeface="Segoe UI" panose="020B0502040204020203" pitchFamily="34" charset="0"/>
              </a:rPr>
              <a:t>:</a:t>
            </a:r>
            <a:endParaRPr lang="en-AU" sz="1800">
              <a:effectLst/>
              <a:latin typeface="Times New Roman" panose="02020603050405020304" pitchFamily="18" charset="0"/>
              <a:ea typeface="Times New Roman" panose="02020603050405020304" pitchFamily="18" charset="0"/>
            </a:endParaRPr>
          </a:p>
          <a:p>
            <a:pPr marL="685845" lvl="1" indent="-342900">
              <a:spcBef>
                <a:spcPts val="500"/>
              </a:spcBef>
              <a:spcAft>
                <a:spcPts val="600"/>
              </a:spcAft>
              <a:buFont typeface="Symbol" panose="05050102010706020507" pitchFamily="18" charset="2"/>
              <a:buChar char=""/>
            </a:pPr>
            <a:r>
              <a:rPr lang="en-AU" sz="1800">
                <a:effectLst/>
                <a:latin typeface="VIC" panose="00000500000000000000" pitchFamily="2" charset="0"/>
                <a:ea typeface="Times New Roman" panose="02020603050405020304" pitchFamily="18" charset="0"/>
                <a:cs typeface="Segoe UI" panose="020B0502040204020203" pitchFamily="34" charset="0"/>
              </a:rPr>
              <a:t>ensure their condition is well managed</a:t>
            </a:r>
            <a:r>
              <a:rPr lang="en-AU" sz="1800">
                <a:effectLst/>
                <a:latin typeface="Cambria" panose="02040503050406030204" pitchFamily="18" charset="0"/>
                <a:ea typeface="Times New Roman" panose="02020603050405020304" pitchFamily="18" charset="0"/>
                <a:cs typeface="Cambria" panose="02040503050406030204" pitchFamily="18" charset="0"/>
              </a:rPr>
              <a:t>  </a:t>
            </a:r>
            <a:endParaRPr lang="en-AU" sz="1800">
              <a:effectLst/>
              <a:latin typeface="Times New Roman" panose="02020603050405020304" pitchFamily="18" charset="0"/>
              <a:ea typeface="Times New Roman" panose="02020603050405020304" pitchFamily="18" charset="0"/>
            </a:endParaRPr>
          </a:p>
          <a:p>
            <a:pPr marL="685845" lvl="1" indent="-342900">
              <a:spcBef>
                <a:spcPts val="500"/>
              </a:spcBef>
              <a:spcAft>
                <a:spcPts val="600"/>
              </a:spcAft>
              <a:buFont typeface="Symbol" panose="05050102010706020507" pitchFamily="18" charset="2"/>
              <a:buChar char=""/>
            </a:pPr>
            <a:r>
              <a:rPr lang="en-AU" sz="1800">
                <a:effectLst/>
                <a:latin typeface="VIC" panose="00000500000000000000" pitchFamily="2" charset="0"/>
                <a:ea typeface="Times New Roman" panose="02020603050405020304" pitchFamily="18" charset="0"/>
                <a:cs typeface="Segoe UI" panose="020B0502040204020203" pitchFamily="34" charset="0"/>
              </a:rPr>
              <a:t>decide if any changes in the management are required during the trip</a:t>
            </a:r>
            <a:r>
              <a:rPr lang="en-AU" sz="1800">
                <a:effectLst/>
                <a:latin typeface="Cambria" panose="02040503050406030204" pitchFamily="18" charset="0"/>
                <a:ea typeface="Times New Roman" panose="02020603050405020304" pitchFamily="18" charset="0"/>
                <a:cs typeface="Cambria" panose="02040503050406030204" pitchFamily="18" charset="0"/>
              </a:rPr>
              <a:t>  </a:t>
            </a:r>
            <a:endParaRPr lang="en-AU" sz="1800">
              <a:effectLst/>
              <a:latin typeface="Times New Roman" panose="02020603050405020304" pitchFamily="18" charset="0"/>
              <a:ea typeface="Times New Roman" panose="02020603050405020304" pitchFamily="18" charset="0"/>
            </a:endParaRPr>
          </a:p>
          <a:p>
            <a:pPr marL="685845" lvl="1" indent="-342900">
              <a:buFont typeface="Symbol" panose="05050102010706020507" pitchFamily="18" charset="2"/>
              <a:buChar char=""/>
            </a:pPr>
            <a:r>
              <a:rPr lang="en-AU" sz="1800">
                <a:effectLst/>
                <a:latin typeface="VIC" panose="00000500000000000000" pitchFamily="2" charset="0"/>
                <a:ea typeface="Times New Roman" panose="02020603050405020304" pitchFamily="18" charset="0"/>
                <a:cs typeface="Segoe UI" panose="020B0502040204020203" pitchFamily="34" charset="0"/>
              </a:rPr>
              <a:t>develop an</a:t>
            </a:r>
            <a:r>
              <a:rPr lang="en-AU" sz="1800">
                <a:effectLst/>
                <a:latin typeface="Times New Roman" panose="02020603050405020304" pitchFamily="18" charset="0"/>
                <a:ea typeface="Times New Roman" panose="02020603050405020304" pitchFamily="18" charset="0"/>
              </a:rPr>
              <a:t> </a:t>
            </a:r>
            <a:r>
              <a:rPr lang="en-AU" sz="1800" b="1" u="sng">
                <a:solidFill>
                  <a:srgbClr val="0000FF"/>
                </a:solidFill>
                <a:effectLst/>
                <a:latin typeface="VIC" panose="00000500000000000000" pitchFamily="2" charset="0"/>
                <a:ea typeface="Times New Roman" panose="02020603050405020304" pitchFamily="18" charset="0"/>
                <a:cs typeface="Segoe UI" panose="020B0502040204020203" pitchFamily="34" charset="0"/>
                <a:hlinkClick r:id="rId7"/>
              </a:rPr>
              <a:t>individual healthcare plan</a:t>
            </a:r>
            <a:r>
              <a:rPr lang="en-AU" sz="1800" b="1">
                <a:effectLst/>
                <a:latin typeface="Times New Roman" panose="02020603050405020304" pitchFamily="18" charset="0"/>
                <a:ea typeface="Times New Roman" panose="02020603050405020304" pitchFamily="18" charset="0"/>
              </a:rPr>
              <a:t> </a:t>
            </a:r>
            <a:r>
              <a:rPr lang="en-AU" sz="1800">
                <a:effectLst/>
                <a:latin typeface="VIC" panose="00000500000000000000" pitchFamily="2" charset="0"/>
                <a:ea typeface="Times New Roman" panose="02020603050405020304" pitchFamily="18" charset="0"/>
                <a:cs typeface="Segoe UI" panose="020B0502040204020203" pitchFamily="34" charset="0"/>
              </a:rPr>
              <a:t>which states what care and monitoring they need and which members of staff will help them</a:t>
            </a:r>
            <a:r>
              <a:rPr lang="en-AU" sz="1800">
                <a:effectLst/>
                <a:latin typeface="Cambria" panose="02040503050406030204" pitchFamily="18" charset="0"/>
                <a:ea typeface="Times New Roman" panose="02020603050405020304" pitchFamily="18" charset="0"/>
                <a:cs typeface="Cambria" panose="02040503050406030204" pitchFamily="18" charset="0"/>
              </a:rPr>
              <a:t>  </a:t>
            </a:r>
            <a:endParaRPr lang="en-AU" sz="1800" b="0" kern="1200">
              <a:solidFill>
                <a:schemeClr val="tx1"/>
              </a:solidFill>
              <a:effectLst/>
              <a:latin typeface="Times New Roman" panose="02020603050405020304" pitchFamily="18" charset="0"/>
              <a:ea typeface="Times New Roman" panose="02020603050405020304" pitchFamily="18" charset="0"/>
              <a:cs typeface="+mn-cs"/>
            </a:endParaRPr>
          </a:p>
          <a:p>
            <a:pPr marL="685845" lvl="1" indent="-342900">
              <a:buFont typeface="Symbol" panose="05050102010706020507" pitchFamily="18" charset="2"/>
              <a:buChar char=""/>
            </a:pPr>
            <a:endParaRPr lang="en-AU" sz="1800" b="0" kern="1200">
              <a:solidFill>
                <a:schemeClr val="tx1"/>
              </a:solidFill>
              <a:effectLst/>
              <a:latin typeface="Times New Roman" panose="02020603050405020304" pitchFamily="18" charset="0"/>
              <a:ea typeface="Times New Roman" panose="02020603050405020304" pitchFamily="18" charset="0"/>
              <a:cs typeface="+mn-cs"/>
            </a:endParaRPr>
          </a:p>
          <a:p>
            <a:pPr marL="342945" lvl="1" indent="0">
              <a:buFont typeface="Symbol" panose="05050102010706020507" pitchFamily="18" charset="2"/>
              <a:buNone/>
            </a:pPr>
            <a:r>
              <a:rPr lang="en-AU" sz="1800" b="1" kern="1200">
                <a:solidFill>
                  <a:srgbClr val="000000"/>
                </a:solidFill>
                <a:effectLst/>
                <a:latin typeface="VIC" panose="00000500000000000000" pitchFamily="2" charset="0"/>
                <a:ea typeface="Times New Roman" panose="02020603050405020304" pitchFamily="18" charset="0"/>
                <a:cs typeface="Times New Roman" panose="02020603050405020304" pitchFamily="18" charset="0"/>
              </a:rPr>
              <a:t>When a student becomes unwell all members of staff on the trip should:</a:t>
            </a:r>
            <a:r>
              <a:rPr lang="en-AU" sz="1800" kern="120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endParaRPr lang="en-AU" sz="1800">
              <a:effectLst/>
              <a:latin typeface="Times New Roman" panose="02020603050405020304" pitchFamily="18" charset="0"/>
              <a:ea typeface="Times New Roman" panose="02020603050405020304" pitchFamily="18" charset="0"/>
            </a:endParaRPr>
          </a:p>
          <a:p>
            <a:pPr marL="685845" lvl="1" indent="-342900" fontAlgn="base">
              <a:spcAft>
                <a:spcPts val="600"/>
              </a:spcAft>
              <a:buFont typeface="Symbol" panose="05050102010706020507" pitchFamily="18" charset="2"/>
              <a:buChar char=""/>
              <a:tabLst>
                <a:tab pos="457200" algn="l"/>
              </a:tabLst>
            </a:pPr>
            <a:r>
              <a:rPr lang="en-AU" sz="1800" kern="1200">
                <a:solidFill>
                  <a:srgbClr val="000000"/>
                </a:solidFill>
                <a:effectLst/>
                <a:latin typeface="VIC" panose="00000500000000000000" pitchFamily="2" charset="0"/>
                <a:ea typeface="Times New Roman" panose="02020603050405020304" pitchFamily="18" charset="0"/>
              </a:rPr>
              <a:t>be aware of the student’s condition</a:t>
            </a:r>
            <a:r>
              <a:rPr lang="en-AU" sz="1800" kern="120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endParaRPr lang="en-AU" sz="1800">
              <a:effectLst/>
              <a:latin typeface="Times New Roman" panose="02020603050405020304" pitchFamily="18" charset="0"/>
              <a:ea typeface="Times New Roman" panose="02020603050405020304" pitchFamily="18" charset="0"/>
            </a:endParaRPr>
          </a:p>
          <a:p>
            <a:pPr marL="685845" lvl="1" indent="-342900" fontAlgn="base">
              <a:spcAft>
                <a:spcPts val="600"/>
              </a:spcAft>
              <a:buFont typeface="Symbol" panose="05050102010706020507" pitchFamily="18" charset="2"/>
              <a:buChar char=""/>
              <a:tabLst>
                <a:tab pos="457200" algn="l"/>
              </a:tabLst>
            </a:pPr>
            <a:r>
              <a:rPr lang="en-AU" sz="1800" kern="1200">
                <a:solidFill>
                  <a:srgbClr val="000000"/>
                </a:solidFill>
                <a:effectLst/>
                <a:latin typeface="VIC" panose="00000500000000000000" pitchFamily="2" charset="0"/>
                <a:ea typeface="Times New Roman" panose="02020603050405020304" pitchFamily="18" charset="0"/>
              </a:rPr>
              <a:t>monitor signs of the student becoming more unwell</a:t>
            </a:r>
            <a:r>
              <a:rPr lang="en-AU" sz="1800" kern="120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endParaRPr lang="en-AU" sz="1800">
              <a:effectLst/>
              <a:latin typeface="Times New Roman" panose="02020603050405020304" pitchFamily="18" charset="0"/>
              <a:ea typeface="Times New Roman" panose="02020603050405020304" pitchFamily="18" charset="0"/>
            </a:endParaRPr>
          </a:p>
          <a:p>
            <a:pPr marL="685845" lvl="1" indent="-342900" fontAlgn="base">
              <a:lnSpc>
                <a:spcPct val="97000"/>
              </a:lnSpc>
              <a:spcAft>
                <a:spcPts val="600"/>
              </a:spcAft>
              <a:buFont typeface="Symbol" panose="05050102010706020507" pitchFamily="18" charset="2"/>
              <a:buChar char=""/>
              <a:tabLst>
                <a:tab pos="457200" algn="l"/>
              </a:tabLst>
            </a:pPr>
            <a:r>
              <a:rPr lang="en-AU" sz="1800" kern="1200">
                <a:solidFill>
                  <a:srgbClr val="000000"/>
                </a:solidFill>
                <a:effectLst/>
                <a:latin typeface="VIC" panose="00000500000000000000" pitchFamily="2" charset="0"/>
                <a:ea typeface="Times New Roman" panose="02020603050405020304" pitchFamily="18" charset="0"/>
              </a:rPr>
              <a:t>have a plan for what to do in the case of an emergency (a written escalation plan is recommended for many pre-existing conditions).</a:t>
            </a:r>
            <a:r>
              <a:rPr lang="en-AU" sz="1800" kern="120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endParaRPr lang="en-AU" sz="1800">
              <a:effectLst/>
              <a:latin typeface="Times New Roman" panose="02020603050405020304" pitchFamily="18" charset="0"/>
              <a:ea typeface="Times New Roman" panose="02020603050405020304" pitchFamily="18" charset="0"/>
            </a:endParaRPr>
          </a:p>
          <a:p>
            <a:pPr marL="685845" lvl="1" indent="-342900" fontAlgn="base">
              <a:lnSpc>
                <a:spcPct val="97000"/>
              </a:lnSpc>
              <a:buFont typeface="Symbol" panose="05050102010706020507" pitchFamily="18" charset="2"/>
              <a:buChar char=""/>
              <a:tabLst>
                <a:tab pos="457200" algn="l"/>
              </a:tabLst>
            </a:pPr>
            <a:r>
              <a:rPr lang="en-AU" sz="1800" kern="1200">
                <a:solidFill>
                  <a:srgbClr val="000000"/>
                </a:solidFill>
                <a:effectLst/>
                <a:latin typeface="VIC" panose="00000500000000000000" pitchFamily="2" charset="0"/>
                <a:ea typeface="Times New Roman" panose="02020603050405020304" pitchFamily="18" charset="0"/>
              </a:rPr>
              <a:t>arrange an online face-to-face meeting with the child’s parents and the child to discuss healthcare management.</a:t>
            </a:r>
            <a:endParaRPr lang="en-AU" sz="1800">
              <a:effectLst/>
              <a:latin typeface="Times New Roman" panose="02020603050405020304" pitchFamily="18" charset="0"/>
              <a:ea typeface="Times New Roman" panose="02020603050405020304" pitchFamily="18" charset="0"/>
            </a:endParaRPr>
          </a:p>
          <a:p>
            <a:pPr>
              <a:lnSpc>
                <a:spcPct val="107000"/>
              </a:lnSpc>
              <a:spcAft>
                <a:spcPts val="800"/>
              </a:spcAft>
            </a:pPr>
            <a:r>
              <a:rPr lang="en-AU" sz="1800" b="1">
                <a:solidFill>
                  <a:srgbClr val="2F5496"/>
                </a:solidFill>
                <a:effectLst/>
                <a:latin typeface="VIC" panose="00000500000000000000" pitchFamily="2" charset="0"/>
                <a:ea typeface="Times New Roman" panose="02020603050405020304" pitchFamily="18" charset="0"/>
                <a:cs typeface="Segoe UI" panose="020B0502040204020203" pitchFamily="34" charset="0"/>
              </a:rPr>
              <a:t> </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E212429E-84F1-4454-9E84-CF1ED96B85E3}" type="slidenum">
              <a:rPr lang="en-US" smtClean="0"/>
              <a:t>25</a:t>
            </a:fld>
            <a:endParaRPr lang="en-US"/>
          </a:p>
        </p:txBody>
      </p:sp>
    </p:spTree>
    <p:extLst>
      <p:ext uri="{BB962C8B-B14F-4D97-AF65-F5344CB8AC3E}">
        <p14:creationId xmlns:p14="http://schemas.microsoft.com/office/powerpoint/2010/main" val="2853091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6"/>
            <a:ext cx="9144441" cy="5149983"/>
          </a:xfrm>
          <a:prstGeom prst="rect">
            <a:avLst/>
          </a:prstGeom>
        </p:spPr>
      </p:pic>
      <p:sp>
        <p:nvSpPr>
          <p:cNvPr id="2" name="Title 1"/>
          <p:cNvSpPr>
            <a:spLocks noGrp="1"/>
          </p:cNvSpPr>
          <p:nvPr>
            <p:ph type="ctrTitle"/>
          </p:nvPr>
        </p:nvSpPr>
        <p:spPr>
          <a:xfrm>
            <a:off x="684000" y="1818000"/>
            <a:ext cx="7200000" cy="1152000"/>
          </a:xfrm>
        </p:spPr>
        <p:txBody>
          <a:bodyPr anchor="b"/>
          <a:lstStyle>
            <a:lvl1pPr algn="l">
              <a:lnSpc>
                <a:spcPct val="100000"/>
              </a:lnSpc>
              <a:defRPr sz="3500" spc="-4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684000" y="2952000"/>
            <a:ext cx="7200000" cy="720000"/>
          </a:xfrm>
        </p:spPr>
        <p:txBody>
          <a:bodyPr/>
          <a:lstStyle>
            <a:lvl1pPr marL="0" indent="0" algn="l">
              <a:lnSpc>
                <a:spcPct val="100000"/>
              </a:lnSpc>
              <a:spcBef>
                <a:spcPts val="0"/>
              </a:spcBef>
              <a:spcAft>
                <a:spcPts val="600"/>
              </a:spcAft>
              <a:buNone/>
              <a:defRPr sz="280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9" name="Straight Connector 8"/>
          <p:cNvCxnSpPr/>
          <p:nvPr userDrawn="1"/>
        </p:nvCxnSpPr>
        <p:spPr>
          <a:xfrm>
            <a:off x="738000" y="1699200"/>
            <a:ext cx="4752000" cy="0"/>
          </a:xfrm>
          <a:prstGeom prst="line">
            <a:avLst/>
          </a:prstGeom>
          <a:ln w="38100">
            <a:solidFill>
              <a:srgbClr val="00001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hasCustomPrompt="1"/>
          </p:nvPr>
        </p:nvSpPr>
        <p:spPr>
          <a:xfrm>
            <a:off x="684000" y="1368000"/>
            <a:ext cx="3600000" cy="288000"/>
          </a:xfrm>
        </p:spPr>
        <p:txBody>
          <a:bodyPr anchor="ctr" anchorCtr="0"/>
          <a:lstStyle>
            <a:lvl1pPr>
              <a:defRPr sz="1200" b="1" baseline="0"/>
            </a:lvl1pPr>
          </a:lstStyle>
          <a:p>
            <a:pPr lvl="0"/>
            <a:r>
              <a:rPr lang="en-US"/>
              <a:t>Day Month Year</a:t>
            </a:r>
            <a:endParaRPr lang="en-AU"/>
          </a:p>
        </p:txBody>
      </p:sp>
    </p:spTree>
    <p:extLst>
      <p:ext uri="{BB962C8B-B14F-4D97-AF65-F5344CB8AC3E}">
        <p14:creationId xmlns:p14="http://schemas.microsoft.com/office/powerpoint/2010/main" val="303203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mall Fo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7D6717D-74C1-40D7-A481-98C02B45F511}"/>
              </a:ext>
            </a:extLst>
          </p:cNvPr>
          <p:cNvSpPr>
            <a:spLocks noGrp="1"/>
          </p:cNvSpPr>
          <p:nvPr>
            <p:ph sz="quarter" idx="13" hasCustomPrompt="1"/>
          </p:nvPr>
        </p:nvSpPr>
        <p:spPr>
          <a:xfrm>
            <a:off x="684000" y="1782000"/>
            <a:ext cx="7776000" cy="309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C911AF48-53C3-4EF8-82DB-4351281A2FB4}"/>
              </a:ext>
            </a:extLst>
          </p:cNvPr>
          <p:cNvSpPr>
            <a:spLocks noGrp="1"/>
          </p:cNvSpPr>
          <p:nvPr>
            <p:ph type="title"/>
          </p:nvPr>
        </p:nvSpPr>
        <p:spPr>
          <a:xfrm>
            <a:off x="684000" y="972000"/>
            <a:ext cx="7740000" cy="720000"/>
          </a:xfrm>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930887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lumn Subheads (Small Fo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11AF48-53C3-4EF8-82DB-4351281A2FB4}"/>
              </a:ext>
            </a:extLst>
          </p:cNvPr>
          <p:cNvSpPr>
            <a:spLocks noGrp="1"/>
          </p:cNvSpPr>
          <p:nvPr>
            <p:ph type="title"/>
          </p:nvPr>
        </p:nvSpPr>
        <p:spPr>
          <a:xfrm>
            <a:off x="684000" y="972000"/>
            <a:ext cx="7740000" cy="720000"/>
          </a:xfrm>
        </p:spPr>
        <p:txBody>
          <a:bodyPr/>
          <a:lstStyle/>
          <a:p>
            <a:r>
              <a:rPr lang="en-US"/>
              <a:t>Click to edit Master title style</a:t>
            </a:r>
          </a:p>
        </p:txBody>
      </p:sp>
      <p:sp>
        <p:nvSpPr>
          <p:cNvPr id="6" name="Text Placeholder 5">
            <a:extLst>
              <a:ext uri="{FF2B5EF4-FFF2-40B4-BE49-F238E27FC236}">
                <a16:creationId xmlns:a16="http://schemas.microsoft.com/office/drawing/2014/main" id="{9AE31CD4-82E6-4B86-93AF-80A4E1187D39}"/>
              </a:ext>
            </a:extLst>
          </p:cNvPr>
          <p:cNvSpPr>
            <a:spLocks noGrp="1"/>
          </p:cNvSpPr>
          <p:nvPr>
            <p:ph type="body" sz="quarter" idx="15"/>
          </p:nvPr>
        </p:nvSpPr>
        <p:spPr>
          <a:xfrm>
            <a:off x="4608000" y="1782000"/>
            <a:ext cx="3844800" cy="684000"/>
          </a:xfrm>
        </p:spPr>
        <p:txBody>
          <a:bodyPr/>
          <a:lstStyle>
            <a:lvl1pPr>
              <a:lnSpc>
                <a:spcPct val="100000"/>
              </a:lnSpc>
              <a:spcAft>
                <a:spcPts val="0"/>
              </a:spcAft>
              <a:defRPr b="1">
                <a:solidFill>
                  <a:schemeClr val="tx2"/>
                </a:solidFill>
              </a:defRPr>
            </a:lvl1pPr>
            <a:lvl2pPr>
              <a:defRPr sz="1200"/>
            </a:lvl2pPr>
          </a:lstStyle>
          <a:p>
            <a:pPr lvl="0"/>
            <a:r>
              <a:rPr lang="en-US"/>
              <a:t>Edit Master text styles</a:t>
            </a:r>
          </a:p>
          <a:p>
            <a:pPr lvl="1"/>
            <a:r>
              <a:rPr lang="en-US"/>
              <a:t>Second level</a:t>
            </a:r>
          </a:p>
        </p:txBody>
      </p:sp>
      <p:sp>
        <p:nvSpPr>
          <p:cNvPr id="19" name="Text Placeholder 5">
            <a:extLst>
              <a:ext uri="{FF2B5EF4-FFF2-40B4-BE49-F238E27FC236}">
                <a16:creationId xmlns:a16="http://schemas.microsoft.com/office/drawing/2014/main" id="{201EA31C-2752-4408-9F95-C793B94E7393}"/>
              </a:ext>
            </a:extLst>
          </p:cNvPr>
          <p:cNvSpPr>
            <a:spLocks noGrp="1"/>
          </p:cNvSpPr>
          <p:nvPr>
            <p:ph type="body" sz="quarter" idx="22"/>
          </p:nvPr>
        </p:nvSpPr>
        <p:spPr>
          <a:xfrm>
            <a:off x="684000" y="1782000"/>
            <a:ext cx="3844800" cy="684000"/>
          </a:xfrm>
        </p:spPr>
        <p:txBody>
          <a:bodyPr/>
          <a:lstStyle>
            <a:lvl1pPr>
              <a:lnSpc>
                <a:spcPct val="100000"/>
              </a:lnSpc>
              <a:spcAft>
                <a:spcPts val="0"/>
              </a:spcAft>
              <a:defRPr b="1">
                <a:solidFill>
                  <a:schemeClr val="tx2"/>
                </a:solidFill>
              </a:defRPr>
            </a:lvl1pPr>
            <a:lvl2pPr>
              <a:defRPr sz="1200"/>
            </a:lvl2pPr>
          </a:lstStyle>
          <a:p>
            <a:pPr lvl="0"/>
            <a:r>
              <a:rPr lang="en-US"/>
              <a:t>Edit Master text styles</a:t>
            </a:r>
          </a:p>
          <a:p>
            <a:pPr lvl="1"/>
            <a:r>
              <a:rPr lang="en-US"/>
              <a:t>Second level</a:t>
            </a:r>
          </a:p>
        </p:txBody>
      </p:sp>
      <p:sp>
        <p:nvSpPr>
          <p:cNvPr id="21" name="Text Placeholder 20">
            <a:extLst>
              <a:ext uri="{FF2B5EF4-FFF2-40B4-BE49-F238E27FC236}">
                <a16:creationId xmlns:a16="http://schemas.microsoft.com/office/drawing/2014/main" id="{5F4A0907-A8F3-4307-9E78-4EE4F2627797}"/>
              </a:ext>
            </a:extLst>
          </p:cNvPr>
          <p:cNvSpPr>
            <a:spLocks noGrp="1"/>
          </p:cNvSpPr>
          <p:nvPr>
            <p:ph type="body" sz="quarter" idx="23" hasCustomPrompt="1"/>
          </p:nvPr>
        </p:nvSpPr>
        <p:spPr>
          <a:xfrm>
            <a:off x="684213"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5A19B4D0-F0A4-4EDE-AA09-F42A8B2D4A99}"/>
              </a:ext>
            </a:extLst>
          </p:cNvPr>
          <p:cNvSpPr>
            <a:spLocks noGrp="1"/>
          </p:cNvSpPr>
          <p:nvPr>
            <p:ph type="body" sz="quarter" idx="24" hasCustomPrompt="1"/>
          </p:nvPr>
        </p:nvSpPr>
        <p:spPr>
          <a:xfrm>
            <a:off x="26388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90800" indent="-180000">
              <a:lnSpc>
                <a:spcPct val="99000"/>
              </a:lnSpc>
              <a:spcBef>
                <a:spcPts val="0"/>
              </a:spcBef>
              <a:spcAft>
                <a:spcPts val="900"/>
              </a:spcAft>
              <a:defRPr sz="900" b="0" i="0" baseline="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5" name="Text Placeholder 24">
            <a:extLst>
              <a:ext uri="{FF2B5EF4-FFF2-40B4-BE49-F238E27FC236}">
                <a16:creationId xmlns:a16="http://schemas.microsoft.com/office/drawing/2014/main" id="{65ADA753-B141-4A69-973B-F516E81F5B90}"/>
              </a:ext>
            </a:extLst>
          </p:cNvPr>
          <p:cNvSpPr>
            <a:spLocks noGrp="1"/>
          </p:cNvSpPr>
          <p:nvPr>
            <p:ph type="body" sz="quarter" idx="25" hasCustomPrompt="1"/>
          </p:nvPr>
        </p:nvSpPr>
        <p:spPr>
          <a:xfrm>
            <a:off x="46080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7" name="Text Placeholder 26">
            <a:extLst>
              <a:ext uri="{FF2B5EF4-FFF2-40B4-BE49-F238E27FC236}">
                <a16:creationId xmlns:a16="http://schemas.microsoft.com/office/drawing/2014/main" id="{C4167390-9AA1-41C0-812E-1F3F257346C1}"/>
              </a:ext>
            </a:extLst>
          </p:cNvPr>
          <p:cNvSpPr>
            <a:spLocks noGrp="1"/>
          </p:cNvSpPr>
          <p:nvPr>
            <p:ph type="body" sz="quarter" idx="26" hasCustomPrompt="1"/>
          </p:nvPr>
        </p:nvSpPr>
        <p:spPr>
          <a:xfrm>
            <a:off x="65628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27"/>
          </p:nvPr>
        </p:nvSpPr>
        <p:spPr/>
        <p:txBody>
          <a:bodyPr/>
          <a:lstStyle/>
          <a:p>
            <a:endParaRPr lang="en-US"/>
          </a:p>
        </p:txBody>
      </p:sp>
      <p:sp>
        <p:nvSpPr>
          <p:cNvPr id="4" name="Footer Placeholder 3"/>
          <p:cNvSpPr>
            <a:spLocks noGrp="1"/>
          </p:cNvSpPr>
          <p:nvPr>
            <p:ph type="ftr" sz="quarter" idx="28"/>
          </p:nvPr>
        </p:nvSpPr>
        <p:spPr/>
        <p:txBody>
          <a:bodyPr/>
          <a:lstStyle/>
          <a:p>
            <a:endParaRPr lang="en-US"/>
          </a:p>
        </p:txBody>
      </p:sp>
      <p:sp>
        <p:nvSpPr>
          <p:cNvPr id="5" name="Slide Number Placeholder 4"/>
          <p:cNvSpPr>
            <a:spLocks noGrp="1"/>
          </p:cNvSpPr>
          <p:nvPr>
            <p:ph type="sldNum" sz="quarter" idx="29"/>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1620536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B02D-044A-4C14-99D7-FD124687BF1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3542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94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457624"/>
            <a:ext cx="6507167" cy="2402523"/>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313259" y="2917349"/>
            <a:ext cx="6507167" cy="1430073"/>
          </a:xfrm>
        </p:spPr>
        <p:txBody>
          <a:bodyPr anchor="t">
            <a:normAutofit/>
          </a:bodyPr>
          <a:lstStyle>
            <a:lvl1pPr marL="0" indent="0" algn="ctr">
              <a:buNone/>
              <a:defRPr sz="1575">
                <a:gradFill flip="none" rotWithShape="1">
                  <a:gsLst>
                    <a:gs pos="0">
                      <a:schemeClr val="tx1"/>
                    </a:gs>
                    <a:gs pos="100000">
                      <a:schemeClr val="tx1">
                        <a:lumMod val="75000"/>
                      </a:schemeClr>
                    </a:gs>
                  </a:gsLst>
                  <a:lin ang="5400000" scaled="0"/>
                  <a:tileRect/>
                </a:gra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B93B6B-B717-484C-BCAE-6C5A3207E3CE}" type="datetimeFigureOut">
              <a:rPr lang="en-AU" smtClean="0"/>
              <a:t>16/01/2024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2F0CBAE-0B15-4792-91CA-FED1FF095F0A}" type="slidenum">
              <a:rPr lang="en-AU" smtClean="0"/>
              <a:t>‹#›</a:t>
            </a:fld>
            <a:endParaRPr lang="en-AU"/>
          </a:p>
        </p:txBody>
      </p:sp>
    </p:spTree>
    <p:extLst>
      <p:ext uri="{BB962C8B-B14F-4D97-AF65-F5344CB8AC3E}">
        <p14:creationId xmlns:p14="http://schemas.microsoft.com/office/powerpoint/2010/main" val="247233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6"/>
            <a:ext cx="9143999" cy="5148071"/>
          </a:xfrm>
          <a:prstGeom prst="rect">
            <a:avLst/>
          </a:prstGeom>
        </p:spPr>
      </p:pic>
      <p:sp>
        <p:nvSpPr>
          <p:cNvPr id="2" name="Title 1"/>
          <p:cNvSpPr>
            <a:spLocks noGrp="1"/>
          </p:cNvSpPr>
          <p:nvPr>
            <p:ph type="title"/>
          </p:nvPr>
        </p:nvSpPr>
        <p:spPr>
          <a:xfrm>
            <a:off x="684000" y="1800000"/>
            <a:ext cx="6840000" cy="576000"/>
          </a:xfrm>
        </p:spPr>
        <p:txBody>
          <a:bodyPr anchor="b"/>
          <a:lstStyle>
            <a:lvl1pPr>
              <a:lnSpc>
                <a:spcPct val="100000"/>
              </a:lnSpc>
              <a:defRPr sz="300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84000" y="2358000"/>
            <a:ext cx="6840000" cy="1080000"/>
          </a:xfrm>
        </p:spPr>
        <p:txBody>
          <a:bodyPr/>
          <a:lstStyle>
            <a:lvl1pPr marL="0" indent="0">
              <a:lnSpc>
                <a:spcPct val="100000"/>
              </a:lnSpc>
              <a:spcBef>
                <a:spcPts val="0"/>
              </a:spcBef>
              <a:spcAft>
                <a:spcPts val="600"/>
              </a:spcAft>
              <a:buNone/>
              <a:defRPr sz="2400"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cxnSp>
        <p:nvCxnSpPr>
          <p:cNvPr id="6" name="Straight Connector 5"/>
          <p:cNvCxnSpPr/>
          <p:nvPr userDrawn="1"/>
        </p:nvCxnSpPr>
        <p:spPr>
          <a:xfrm>
            <a:off x="738000" y="1699200"/>
            <a:ext cx="2167200" cy="0"/>
          </a:xfrm>
          <a:prstGeom prst="line">
            <a:avLst/>
          </a:prstGeom>
          <a:ln w="38100">
            <a:solidFill>
              <a:srgbClr val="0000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339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7D6717D-74C1-40D7-A481-98C02B45F511}"/>
              </a:ext>
            </a:extLst>
          </p:cNvPr>
          <p:cNvSpPr>
            <a:spLocks noGrp="1"/>
          </p:cNvSpPr>
          <p:nvPr>
            <p:ph sz="quarter" idx="13" hasCustomPrompt="1"/>
          </p:nvPr>
        </p:nvSpPr>
        <p:spPr>
          <a:xfrm>
            <a:off x="684000" y="1782000"/>
            <a:ext cx="7740000" cy="2880000"/>
          </a:xfrm>
        </p:spPr>
        <p:txBody>
          <a:bodyPr/>
          <a:lstStyle>
            <a:lvl1pPr>
              <a:defRPr baseline="0"/>
            </a:lvl1pPr>
          </a:lstStyle>
          <a:p>
            <a:pPr lvl="0"/>
            <a:r>
              <a:rPr lang="en-US"/>
              <a:t>Insert text here. Click the Increase List Level button once for a heading and twice for a bullet. Use the Decrease List Level button to move back through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CF2E2921-288E-469A-A2AC-4B43F0F08E82}"/>
              </a:ext>
            </a:extLst>
          </p:cNvPr>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373763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818000"/>
            <a:ext cx="3708000" cy="3060000"/>
          </a:xfrm>
        </p:spPr>
        <p:txBody>
          <a:bodyPr/>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2" hasCustomPrompt="1"/>
          </p:nvPr>
        </p:nvSpPr>
        <p:spPr>
          <a:xfrm>
            <a:off x="684000" y="1818000"/>
            <a:ext cx="3708000" cy="3060000"/>
          </a:xfrm>
        </p:spPr>
        <p:txBody>
          <a:bodyPr lIns="36000" tIns="36000" rIns="36000" bIns="36000"/>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p:cNvSpPr>
            <a:spLocks noGrp="1"/>
          </p:cNvSpPr>
          <p:nvPr>
            <p:ph type="dt" sz="half" idx="13"/>
          </p:nvPr>
        </p:nvSpPr>
        <p:spPr/>
        <p:txBody>
          <a:bodyPr/>
          <a:lstStyle/>
          <a:p>
            <a:endParaRPr lang="en-US"/>
          </a:p>
        </p:txBody>
      </p:sp>
      <p:sp>
        <p:nvSpPr>
          <p:cNvPr id="3" name="Footer Placeholder 2"/>
          <p:cNvSpPr>
            <a:spLocks noGrp="1"/>
          </p:cNvSpPr>
          <p:nvPr>
            <p:ph type="ftr" sz="quarter" idx="14"/>
          </p:nvPr>
        </p:nvSpPr>
        <p:spPr/>
        <p:txBody>
          <a:bodyPr/>
          <a:lstStyle/>
          <a:p>
            <a:endParaRPr lang="en-US"/>
          </a:p>
        </p:txBody>
      </p:sp>
      <p:sp>
        <p:nvSpPr>
          <p:cNvPr id="5" name="Slide Number Placeholder 4"/>
          <p:cNvSpPr>
            <a:spLocks noGrp="1"/>
          </p:cNvSpPr>
          <p:nvPr>
            <p:ph type="sldNum" sz="quarter" idx="15"/>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239440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2178000"/>
            <a:ext cx="3708000" cy="2664000"/>
          </a:xfrm>
        </p:spPr>
        <p:txBody>
          <a:bodyPr/>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2" hasCustomPrompt="1"/>
          </p:nvPr>
        </p:nvSpPr>
        <p:spPr>
          <a:xfrm>
            <a:off x="684000" y="2178000"/>
            <a:ext cx="3708000" cy="2664000"/>
          </a:xfrm>
        </p:spPr>
        <p:txBody>
          <a:bodyPr lIns="36000" tIns="36000" rIns="36000" bIns="36000"/>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5"/>
          <p:cNvSpPr>
            <a:spLocks noGrp="1"/>
          </p:cNvSpPr>
          <p:nvPr>
            <p:ph type="body" sz="quarter" idx="11" hasCustomPrompt="1"/>
          </p:nvPr>
        </p:nvSpPr>
        <p:spPr>
          <a:xfrm>
            <a:off x="684213" y="1782000"/>
            <a:ext cx="3708000"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6" name="Text Placeholder 5"/>
          <p:cNvSpPr>
            <a:spLocks noGrp="1"/>
          </p:cNvSpPr>
          <p:nvPr>
            <p:ph type="body" sz="quarter" idx="13" hasCustomPrompt="1"/>
          </p:nvPr>
        </p:nvSpPr>
        <p:spPr>
          <a:xfrm>
            <a:off x="4716000" y="1782000"/>
            <a:ext cx="3708000"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2" name="Date Placeholder 1"/>
          <p:cNvSpPr>
            <a:spLocks noGrp="1"/>
          </p:cNvSpPr>
          <p:nvPr>
            <p:ph type="dt" sz="half" idx="14"/>
          </p:nvPr>
        </p:nvSpPr>
        <p:spPr/>
        <p:txBody>
          <a:bodyPr/>
          <a:lstStyle/>
          <a:p>
            <a:endParaRPr lang="en-US"/>
          </a:p>
        </p:txBody>
      </p:sp>
      <p:sp>
        <p:nvSpPr>
          <p:cNvPr id="3" name="Footer Placeholder 2"/>
          <p:cNvSpPr>
            <a:spLocks noGrp="1"/>
          </p:cNvSpPr>
          <p:nvPr>
            <p:ph type="ftr" sz="quarter" idx="15"/>
          </p:nvPr>
        </p:nvSpPr>
        <p:spPr/>
        <p:txBody>
          <a:bodyPr/>
          <a:lstStyle/>
          <a:p>
            <a:endParaRPr lang="en-US"/>
          </a:p>
        </p:txBody>
      </p:sp>
      <p:sp>
        <p:nvSpPr>
          <p:cNvPr id="7" name="Slide Number Placeholder 6"/>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1711577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eft, Content Righ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782000"/>
            <a:ext cx="3780000" cy="3024000"/>
          </a:xfrm>
        </p:spPr>
        <p:txBody>
          <a:bodyPr tIns="72000"/>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1" hasCustomPrompt="1"/>
          </p:nvPr>
        </p:nvSpPr>
        <p:spPr>
          <a:xfrm>
            <a:off x="684213" y="1782000"/>
            <a:ext cx="3779837"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3" name="Chart Placeholder 2"/>
          <p:cNvSpPr>
            <a:spLocks noGrp="1"/>
          </p:cNvSpPr>
          <p:nvPr>
            <p:ph type="chart" sz="quarter" idx="13"/>
          </p:nvPr>
        </p:nvSpPr>
        <p:spPr>
          <a:xfrm>
            <a:off x="684000" y="2196000"/>
            <a:ext cx="3780000" cy="2628000"/>
          </a:xfrm>
        </p:spPr>
        <p:txBody>
          <a:bodyPr/>
          <a:lstStyle/>
          <a:p>
            <a:endParaRPr lang="en-AU"/>
          </a:p>
        </p:txBody>
      </p:sp>
      <p:sp>
        <p:nvSpPr>
          <p:cNvPr id="5" name="Date Placeholder 4"/>
          <p:cNvSpPr>
            <a:spLocks noGrp="1"/>
          </p:cNvSpPr>
          <p:nvPr>
            <p:ph type="dt" sz="half" idx="14"/>
          </p:nvPr>
        </p:nvSpPr>
        <p:spPr/>
        <p:txBody>
          <a:bodyPr/>
          <a:lstStyle/>
          <a:p>
            <a:endParaRPr lang="en-US"/>
          </a:p>
        </p:txBody>
      </p:sp>
      <p:sp>
        <p:nvSpPr>
          <p:cNvPr id="7" name="Footer Placeholder 6"/>
          <p:cNvSpPr>
            <a:spLocks noGrp="1"/>
          </p:cNvSpPr>
          <p:nvPr>
            <p:ph type="ftr" sz="quarter" idx="15"/>
          </p:nvPr>
        </p:nvSpPr>
        <p:spPr/>
        <p:txBody>
          <a:bodyPr/>
          <a:lstStyle/>
          <a:p>
            <a:endParaRPr lang="en-US"/>
          </a:p>
        </p:txBody>
      </p:sp>
      <p:sp>
        <p:nvSpPr>
          <p:cNvPr id="8" name="Slide Number Placeholder 7"/>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325339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eft, Content Righ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782000"/>
            <a:ext cx="3780000" cy="2520000"/>
          </a:xfrm>
        </p:spPr>
        <p:txBody>
          <a:bodyPr/>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684213" y="1782000"/>
            <a:ext cx="3708000"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5" name="Table Placeholder 4"/>
          <p:cNvSpPr>
            <a:spLocks noGrp="1"/>
          </p:cNvSpPr>
          <p:nvPr>
            <p:ph type="tbl" sz="quarter" idx="14"/>
          </p:nvPr>
        </p:nvSpPr>
        <p:spPr>
          <a:xfrm>
            <a:off x="684000" y="2232001"/>
            <a:ext cx="3708000" cy="2070000"/>
          </a:xfrm>
        </p:spPr>
        <p:txBody>
          <a:bodyPr/>
          <a:lstStyle/>
          <a:p>
            <a:endParaRPr lang="en-AU"/>
          </a:p>
        </p:txBody>
      </p:sp>
      <p:sp>
        <p:nvSpPr>
          <p:cNvPr id="7" name="Title 6"/>
          <p:cNvSpPr>
            <a:spLocks noGrp="1"/>
          </p:cNvSpPr>
          <p:nvPr>
            <p:ph type="title"/>
          </p:nvPr>
        </p:nvSpPr>
        <p:spPr/>
        <p:txBody>
          <a:bodyPr/>
          <a:lstStyle/>
          <a:p>
            <a:r>
              <a:rPr lang="en-US"/>
              <a:t>Click to edit Master title style</a:t>
            </a:r>
            <a:endParaRPr lang="en-AU"/>
          </a:p>
        </p:txBody>
      </p:sp>
      <p:sp>
        <p:nvSpPr>
          <p:cNvPr id="8" name="Date Placeholder 7"/>
          <p:cNvSpPr>
            <a:spLocks noGrp="1"/>
          </p:cNvSpPr>
          <p:nvPr>
            <p:ph type="dt" sz="half" idx="15"/>
          </p:nvPr>
        </p:nvSpPr>
        <p:spPr/>
        <p:txBody>
          <a:bodyPr/>
          <a:lstStyle/>
          <a:p>
            <a:endParaRPr lang="en-US"/>
          </a:p>
        </p:txBody>
      </p:sp>
      <p:sp>
        <p:nvSpPr>
          <p:cNvPr id="9" name="Footer Placeholder 8"/>
          <p:cNvSpPr>
            <a:spLocks noGrp="1"/>
          </p:cNvSpPr>
          <p:nvPr>
            <p:ph type="ftr" sz="quarter" idx="16"/>
          </p:nvPr>
        </p:nvSpPr>
        <p:spPr/>
        <p:txBody>
          <a:bodyPr/>
          <a:lstStyle/>
          <a:p>
            <a:endParaRPr lang="en-US"/>
          </a:p>
        </p:txBody>
      </p:sp>
      <p:sp>
        <p:nvSpPr>
          <p:cNvPr id="10" name="Slide Number Placeholder 9"/>
          <p:cNvSpPr>
            <a:spLocks noGrp="1"/>
          </p:cNvSpPr>
          <p:nvPr>
            <p:ph type="sldNum" sz="quarter" idx="17"/>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163171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752000" y="0"/>
            <a:ext cx="4392000" cy="5148000"/>
          </a:xfrm>
          <a:solidFill>
            <a:schemeClr val="bg1">
              <a:lumMod val="95000"/>
            </a:schemeClr>
          </a:solidFill>
        </p:spPr>
        <p:txBody>
          <a:bodyPr lIns="360000" tIns="504000" rIns="360000" bIns="360000" anchor="t" anchorCtr="1"/>
          <a:lstStyle>
            <a:lvl1pPr marL="0" indent="0">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AU"/>
              <a:t>Drag/paste picture to icon or click icon to add image.  Click Format &gt; Crop &gt; Fill to resize/move the image inside the placeholder or to reset the image. To fit a whole image without maintaining the placeholder shape click Format &gt; Crop &gt; Fit. </a:t>
            </a:r>
          </a:p>
        </p:txBody>
      </p:sp>
      <p:sp>
        <p:nvSpPr>
          <p:cNvPr id="8" name="Title 7">
            <a:extLst>
              <a:ext uri="{FF2B5EF4-FFF2-40B4-BE49-F238E27FC236}">
                <a16:creationId xmlns:a16="http://schemas.microsoft.com/office/drawing/2014/main" id="{5114741F-4E67-47EF-8FBD-492749B4E3A1}"/>
              </a:ext>
            </a:extLst>
          </p:cNvPr>
          <p:cNvSpPr>
            <a:spLocks noGrp="1"/>
          </p:cNvSpPr>
          <p:nvPr>
            <p:ph type="title"/>
          </p:nvPr>
        </p:nvSpPr>
        <p:spPr>
          <a:xfrm>
            <a:off x="684000" y="972000"/>
            <a:ext cx="3780000" cy="720000"/>
          </a:xfrm>
        </p:spPr>
        <p:txBody>
          <a:bodyPr/>
          <a:lstStyle/>
          <a:p>
            <a:r>
              <a:rPr lang="en-US"/>
              <a:t>Click to edit Master title style</a:t>
            </a:r>
          </a:p>
        </p:txBody>
      </p:sp>
      <p:sp>
        <p:nvSpPr>
          <p:cNvPr id="4" name="Text Placeholder 3"/>
          <p:cNvSpPr>
            <a:spLocks noGrp="1"/>
          </p:cNvSpPr>
          <p:nvPr>
            <p:ph type="body" sz="quarter" idx="11"/>
          </p:nvPr>
        </p:nvSpPr>
        <p:spPr>
          <a:xfrm>
            <a:off x="684000" y="1782000"/>
            <a:ext cx="3780000" cy="30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2"/>
          </p:nvPr>
        </p:nvSpPr>
        <p:spPr/>
        <p:txBody>
          <a:bodyPr/>
          <a:lstStyle/>
          <a:p>
            <a:endParaRPr lang="en-US"/>
          </a:p>
        </p:txBody>
      </p:sp>
      <p:sp>
        <p:nvSpPr>
          <p:cNvPr id="7" name="Footer Placeholder 6"/>
          <p:cNvSpPr>
            <a:spLocks noGrp="1"/>
          </p:cNvSpPr>
          <p:nvPr>
            <p:ph type="ftr" sz="quarter" idx="13"/>
          </p:nvPr>
        </p:nvSpPr>
        <p:spPr/>
        <p:txBody>
          <a:bodyPr/>
          <a:lstStyle/>
          <a:p>
            <a:endParaRPr lang="en-US"/>
          </a:p>
        </p:txBody>
      </p:sp>
      <p:sp>
        <p:nvSpPr>
          <p:cNvPr id="10" name="Slide Number Placeholder 9"/>
          <p:cNvSpPr>
            <a:spLocks noGrp="1"/>
          </p:cNvSpPr>
          <p:nvPr>
            <p:ph type="sldNum" sz="quarter" idx="14"/>
          </p:nvPr>
        </p:nvSpPr>
        <p:spPr/>
        <p:txBody>
          <a:bodyPr/>
          <a:lstStyle/>
          <a:p>
            <a:fld id="{FE596CF7-7F71-4413-AD9C-575937919590}" type="slidenum">
              <a:rPr lang="en-US" smtClean="0"/>
              <a:pPr/>
              <a:t>‹#›</a:t>
            </a:fld>
            <a:endParaRPr lang="en-US"/>
          </a:p>
        </p:txBody>
      </p:sp>
      <p:cxnSp>
        <p:nvCxnSpPr>
          <p:cNvPr id="11" name="Straight Connector 10"/>
          <p:cNvCxnSpPr/>
          <p:nvPr userDrawn="1"/>
        </p:nvCxnSpPr>
        <p:spPr>
          <a:xfrm>
            <a:off x="702000" y="702000"/>
            <a:ext cx="369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20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B02D-044A-4C14-99D7-FD124687BF12}"/>
              </a:ext>
            </a:extLst>
          </p:cNvPr>
          <p:cNvSpPr>
            <a:spLocks noGrp="1"/>
          </p:cNvSpPr>
          <p:nvPr>
            <p:ph type="title"/>
          </p:nvPr>
        </p:nvSpPr>
        <p:spPr>
          <a:xfrm>
            <a:off x="684000" y="1033200"/>
            <a:ext cx="7740000" cy="684000"/>
          </a:xfrm>
        </p:spPr>
        <p:txBody>
          <a:bodyPr/>
          <a:lstStyle>
            <a:lvl1pPr>
              <a:defRPr sz="2000"/>
            </a:lvl1pPr>
          </a:lstStyle>
          <a:p>
            <a:r>
              <a:rPr lang="en-US"/>
              <a:t>Click to edit Master title style</a:t>
            </a:r>
          </a:p>
        </p:txBody>
      </p:sp>
      <p:sp>
        <p:nvSpPr>
          <p:cNvPr id="5" name="Table Placeholder 4"/>
          <p:cNvSpPr>
            <a:spLocks noGrp="1"/>
          </p:cNvSpPr>
          <p:nvPr>
            <p:ph type="tbl" sz="quarter" idx="10"/>
          </p:nvPr>
        </p:nvSpPr>
        <p:spPr>
          <a:xfrm>
            <a:off x="684212" y="1728000"/>
            <a:ext cx="7740000" cy="3132000"/>
          </a:xfrm>
        </p:spPr>
        <p:txBody>
          <a:bodyPr/>
          <a:lstStyle/>
          <a:p>
            <a:endParaRPr lang="en-AU"/>
          </a:p>
        </p:txBody>
      </p:sp>
      <p:sp>
        <p:nvSpPr>
          <p:cNvPr id="3" name="Date Placeholder 2"/>
          <p:cNvSpPr>
            <a:spLocks noGrp="1"/>
          </p:cNvSpPr>
          <p:nvPr>
            <p:ph type="dt" sz="half" idx="11"/>
          </p:nvPr>
        </p:nvSpPr>
        <p:spPr/>
        <p:txBody>
          <a:bodyPr/>
          <a:lstStyle/>
          <a:p>
            <a:endParaRPr lang="en-US"/>
          </a:p>
        </p:txBody>
      </p:sp>
      <p:sp>
        <p:nvSpPr>
          <p:cNvPr id="4" name="Footer Placeholder 3"/>
          <p:cNvSpPr>
            <a:spLocks noGrp="1"/>
          </p:cNvSpPr>
          <p:nvPr>
            <p:ph type="ftr" sz="quarter" idx="12"/>
          </p:nvPr>
        </p:nvSpPr>
        <p:spPr/>
        <p:txBody>
          <a:bodyPr/>
          <a:lstStyle/>
          <a:p>
            <a:endParaRPr lang="en-US"/>
          </a:p>
        </p:txBody>
      </p:sp>
      <p:sp>
        <p:nvSpPr>
          <p:cNvPr id="6" name="Slide Number Placeholder 5"/>
          <p:cNvSpPr>
            <a:spLocks noGrp="1"/>
          </p:cNvSpPr>
          <p:nvPr>
            <p:ph type="sldNum" sz="quarter" idx="13"/>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3569028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74CAE61-C2D4-4EF6-96E1-2C9B4488375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96"/>
            <a:ext cx="9143999" cy="5148071"/>
          </a:xfrm>
          <a:prstGeom prst="rect">
            <a:avLst/>
          </a:prstGeom>
        </p:spPr>
      </p:pic>
      <p:sp>
        <p:nvSpPr>
          <p:cNvPr id="2" name="Title Placeholder 1"/>
          <p:cNvSpPr>
            <a:spLocks noGrp="1"/>
          </p:cNvSpPr>
          <p:nvPr>
            <p:ph type="title"/>
          </p:nvPr>
        </p:nvSpPr>
        <p:spPr>
          <a:xfrm>
            <a:off x="684000" y="900000"/>
            <a:ext cx="7740000" cy="828000"/>
          </a:xfrm>
          <a:prstGeom prst="rect">
            <a:avLst/>
          </a:prstGeom>
        </p:spPr>
        <p:txBody>
          <a:bodyPr vert="horz" lIns="36000" tIns="36000" rIns="36000" bIns="36000" rtlCol="0" anchor="t" anchorCtr="0">
            <a:noAutofit/>
          </a:bodyPr>
          <a:lstStyle/>
          <a:p>
            <a:r>
              <a:rPr lang="en-US"/>
              <a:t>Click to edit Master title style</a:t>
            </a:r>
          </a:p>
        </p:txBody>
      </p:sp>
      <p:sp>
        <p:nvSpPr>
          <p:cNvPr id="3" name="Text Placeholder 2"/>
          <p:cNvSpPr>
            <a:spLocks noGrp="1"/>
          </p:cNvSpPr>
          <p:nvPr>
            <p:ph type="body" idx="1"/>
          </p:nvPr>
        </p:nvSpPr>
        <p:spPr>
          <a:xfrm>
            <a:off x="683080" y="1782000"/>
            <a:ext cx="7740000" cy="2880000"/>
          </a:xfrm>
          <a:prstGeom prst="rect">
            <a:avLst/>
          </a:prstGeom>
        </p:spPr>
        <p:txBody>
          <a:bodyPr vert="horz" lIns="36000" tIns="36000" rIns="36000" bIns="3600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4000" y="4842000"/>
            <a:ext cx="1980000" cy="180000"/>
          </a:xfrm>
          <a:prstGeom prst="rect">
            <a:avLst/>
          </a:prstGeom>
        </p:spPr>
        <p:txBody>
          <a:bodyPr vert="horz" lIns="36000" tIns="36000" rIns="36000" bIns="36000" rtlCol="0" anchor="ctr">
            <a:noAutofit/>
          </a:bodyPr>
          <a:lstStyle>
            <a:lvl1pPr algn="l">
              <a:defRPr sz="900" baseline="0">
                <a:solidFill>
                  <a:schemeClr val="tx1"/>
                </a:solidFill>
              </a:defRPr>
            </a:lvl1pPr>
          </a:lstStyle>
          <a:p>
            <a:endParaRPr lang="en-US"/>
          </a:p>
        </p:txBody>
      </p:sp>
      <p:sp>
        <p:nvSpPr>
          <p:cNvPr id="5" name="Footer Placeholder 4"/>
          <p:cNvSpPr>
            <a:spLocks noGrp="1"/>
          </p:cNvSpPr>
          <p:nvPr>
            <p:ph type="ftr" sz="quarter" idx="3"/>
          </p:nvPr>
        </p:nvSpPr>
        <p:spPr>
          <a:xfrm>
            <a:off x="3204000" y="4842000"/>
            <a:ext cx="3600000" cy="180000"/>
          </a:xfrm>
          <a:prstGeom prst="rect">
            <a:avLst/>
          </a:prstGeom>
        </p:spPr>
        <p:txBody>
          <a:bodyPr vert="horz" lIns="36000" tIns="36000" rIns="36000" bIns="36000" rtlCol="0" anchor="ctr">
            <a:noAutofit/>
          </a:bodyPr>
          <a:lstStyle>
            <a:lvl1pPr algn="ctr">
              <a:defRPr sz="900" baseline="0">
                <a:solidFill>
                  <a:schemeClr val="tx1"/>
                </a:solidFill>
              </a:defRPr>
            </a:lvl1pPr>
          </a:lstStyle>
          <a:p>
            <a:endParaRPr lang="en-US"/>
          </a:p>
        </p:txBody>
      </p:sp>
      <p:sp>
        <p:nvSpPr>
          <p:cNvPr id="6" name="Slide Number Placeholder 5"/>
          <p:cNvSpPr>
            <a:spLocks noGrp="1"/>
          </p:cNvSpPr>
          <p:nvPr>
            <p:ph type="sldNum" sz="quarter" idx="4"/>
          </p:nvPr>
        </p:nvSpPr>
        <p:spPr>
          <a:xfrm>
            <a:off x="7344000" y="4842000"/>
            <a:ext cx="1080000" cy="180000"/>
          </a:xfrm>
          <a:prstGeom prst="rect">
            <a:avLst/>
          </a:prstGeom>
        </p:spPr>
        <p:txBody>
          <a:bodyPr vert="horz" lIns="36000" tIns="36000" rIns="36000" bIns="36000" rtlCol="0" anchor="ctr">
            <a:noAutofit/>
          </a:bodyPr>
          <a:lstStyle>
            <a:lvl1pPr algn="r">
              <a:defRPr sz="900" baseline="0">
                <a:solidFill>
                  <a:schemeClr val="tx1"/>
                </a:solidFill>
              </a:defRPr>
            </a:lvl1pPr>
          </a:lstStyle>
          <a:p>
            <a:fld id="{FE596CF7-7F71-4413-AD9C-575937919590}" type="slidenum">
              <a:rPr lang="en-US" smtClean="0"/>
              <a:pPr/>
              <a:t>‹#›</a:t>
            </a:fld>
            <a:endParaRPr lang="en-US"/>
          </a:p>
        </p:txBody>
      </p:sp>
      <p:cxnSp>
        <p:nvCxnSpPr>
          <p:cNvPr id="9" name="Straight Connector 8"/>
          <p:cNvCxnSpPr/>
          <p:nvPr userDrawn="1"/>
        </p:nvCxnSpPr>
        <p:spPr>
          <a:xfrm>
            <a:off x="702000" y="702000"/>
            <a:ext cx="7722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58706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78" r:id="rId4"/>
    <p:sldLayoutId id="2147483681" r:id="rId5"/>
    <p:sldLayoutId id="2147483679" r:id="rId6"/>
    <p:sldLayoutId id="2147483680" r:id="rId7"/>
    <p:sldLayoutId id="2147483670" r:id="rId8"/>
    <p:sldLayoutId id="2147483677" r:id="rId9"/>
    <p:sldLayoutId id="2147483672" r:id="rId10"/>
    <p:sldLayoutId id="2147483675" r:id="rId11"/>
    <p:sldLayoutId id="2147483666" r:id="rId12"/>
    <p:sldLayoutId id="2147483667" r:id="rId13"/>
    <p:sldLayoutId id="2147483682" r:id="rId14"/>
  </p:sldLayoutIdLst>
  <p:hf sldNum="0" hdr="0" ftr="0" dt="0"/>
  <p:txStyles>
    <p:titleStyle>
      <a:lvl1pPr algn="l" defTabSz="685800" rtl="0" eaLnBrk="1" latinLnBrk="0" hangingPunct="1">
        <a:lnSpc>
          <a:spcPct val="95000"/>
        </a:lnSpc>
        <a:spcBef>
          <a:spcPct val="0"/>
        </a:spcBef>
        <a:spcAft>
          <a:spcPts val="600"/>
        </a:spcAft>
        <a:buNone/>
        <a:defRPr sz="2400" b="1" i="0" kern="1200" baseline="0">
          <a:solidFill>
            <a:schemeClr val="tx2"/>
          </a:solidFill>
          <a:latin typeface="+mj-lt"/>
          <a:ea typeface="+mj-ea"/>
          <a:cs typeface="+mj-cs"/>
        </a:defRPr>
      </a:lvl1pPr>
    </p:titleStyle>
    <p:bodyStyle>
      <a:lvl1pPr marL="0" indent="0" algn="l" defTabSz="685800" rtl="0" eaLnBrk="1" latinLnBrk="0" hangingPunct="1">
        <a:lnSpc>
          <a:spcPct val="98000"/>
        </a:lnSpc>
        <a:spcBef>
          <a:spcPts val="0"/>
        </a:spcBef>
        <a:spcAft>
          <a:spcPts val="1300"/>
        </a:spcAft>
        <a:buFontTx/>
        <a:buNone/>
        <a:defRPr sz="2000" kern="1200" baseline="0">
          <a:solidFill>
            <a:schemeClr val="tx1"/>
          </a:solidFill>
          <a:latin typeface="+mn-lt"/>
          <a:ea typeface="+mn-ea"/>
          <a:cs typeface="+mn-cs"/>
        </a:defRPr>
      </a:lvl1pPr>
      <a:lvl2pPr marL="0" indent="0" algn="l" defTabSz="685800" rtl="0" eaLnBrk="1" latinLnBrk="0" hangingPunct="1">
        <a:lnSpc>
          <a:spcPct val="98000"/>
        </a:lnSpc>
        <a:spcBef>
          <a:spcPts val="375"/>
        </a:spcBef>
        <a:buFontTx/>
        <a:buNone/>
        <a:defRPr sz="2000" b="1" i="0" kern="1200" baseline="0">
          <a:solidFill>
            <a:schemeClr val="tx2"/>
          </a:solidFill>
          <a:latin typeface="+mj-lt"/>
          <a:ea typeface="+mn-ea"/>
          <a:cs typeface="+mn-cs"/>
        </a:defRPr>
      </a:lvl2pPr>
      <a:lvl3pPr marL="468000" indent="-468000" algn="l" defTabSz="685800" rtl="0" eaLnBrk="1" latinLnBrk="0" hangingPunct="1">
        <a:lnSpc>
          <a:spcPct val="98000"/>
        </a:lnSpc>
        <a:spcBef>
          <a:spcPts val="0"/>
        </a:spcBef>
        <a:spcAft>
          <a:spcPts val="1300"/>
        </a:spcAft>
        <a:buClr>
          <a:srgbClr val="0063A5"/>
        </a:buClr>
        <a:buSzPct val="120000"/>
        <a:buFont typeface="Calibri" panose="020F0502020204030204" pitchFamily="34" charset="0"/>
        <a:buChar char="●"/>
        <a:defRPr sz="2000" kern="1200" baseline="0">
          <a:solidFill>
            <a:schemeClr val="tx1"/>
          </a:solidFill>
          <a:latin typeface="+mn-lt"/>
          <a:ea typeface="+mn-ea"/>
          <a:cs typeface="+mn-cs"/>
        </a:defRPr>
      </a:lvl3pPr>
      <a:lvl4pPr marL="936000" indent="-468000" algn="l" defTabSz="685800" rtl="0" eaLnBrk="1" latinLnBrk="0" hangingPunct="1">
        <a:lnSpc>
          <a:spcPct val="98000"/>
        </a:lnSpc>
        <a:spcBef>
          <a:spcPts val="0"/>
        </a:spcBef>
        <a:spcAft>
          <a:spcPts val="1300"/>
        </a:spcAft>
        <a:buClr>
          <a:srgbClr val="0063A5"/>
        </a:buClr>
        <a:buSzPct val="100000"/>
        <a:buFont typeface="Arial" panose="020B0604020202020204" pitchFamily="34" charset="0"/>
        <a:buChar char="—"/>
        <a:defRPr sz="2000" kern="1200">
          <a:solidFill>
            <a:schemeClr val="tx1"/>
          </a:solidFill>
          <a:latin typeface="+mn-lt"/>
          <a:ea typeface="+mn-ea"/>
          <a:cs typeface="+mn-cs"/>
        </a:defRPr>
      </a:lvl4pPr>
      <a:lvl5pPr marL="1404000" indent="-468000" algn="l" defTabSz="685800" rtl="0" eaLnBrk="1" latinLnBrk="0" hangingPunct="1">
        <a:lnSpc>
          <a:spcPct val="98000"/>
        </a:lnSpc>
        <a:spcBef>
          <a:spcPts val="0"/>
        </a:spcBef>
        <a:spcAft>
          <a:spcPts val="1300"/>
        </a:spcAft>
        <a:buClr>
          <a:srgbClr val="0063A5"/>
        </a:buClr>
        <a:buSzPct val="120000"/>
        <a:buFont typeface="Wingdings" panose="05000000000000000000" pitchFamily="2" charset="2"/>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914400" rtl="0" eaLnBrk="1" latinLnBrk="0" hangingPunct="1">
        <a:lnSpc>
          <a:spcPct val="100000"/>
        </a:lnSpc>
        <a:spcBef>
          <a:spcPts val="200"/>
        </a:spcBef>
        <a:spcAft>
          <a:spcPts val="200"/>
        </a:spcAft>
        <a:buFontTx/>
        <a:buNone/>
        <a:defRPr sz="1200" kern="1200">
          <a:solidFill>
            <a:schemeClr val="tx1"/>
          </a:solidFill>
          <a:latin typeface="+mn-lt"/>
          <a:ea typeface="+mn-ea"/>
          <a:cs typeface="+mn-cs"/>
        </a:defRPr>
      </a:lvl1pPr>
      <a:lvl2pPr marL="0" algn="l" defTabSz="914400" rtl="0" eaLnBrk="1" latinLnBrk="0" hangingPunct="1">
        <a:lnSpc>
          <a:spcPct val="100000"/>
        </a:lnSpc>
        <a:spcBef>
          <a:spcPts val="200"/>
        </a:spcBef>
        <a:spcAft>
          <a:spcPts val="200"/>
        </a:spcAft>
        <a:buFontTx/>
        <a:buNone/>
        <a:defRPr sz="1200" b="1"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200"/>
        </a:spcAft>
        <a:buClr>
          <a:srgbClr val="0063A5"/>
        </a:buClr>
        <a:buSzPct val="120000"/>
        <a:buFont typeface="Calibri" panose="020F0502020204030204" pitchFamily="34" charset="0"/>
        <a:buChar char="●"/>
        <a:defRPr sz="1200" kern="1200">
          <a:solidFill>
            <a:schemeClr val="tx1"/>
          </a:solidFill>
          <a:latin typeface="+mn-lt"/>
          <a:ea typeface="+mn-ea"/>
          <a:cs typeface="+mn-cs"/>
        </a:defRPr>
      </a:lvl3pPr>
      <a:lvl4pPr marL="360000" indent="-180000" algn="l" defTabSz="914400" rtl="0" eaLnBrk="1" latinLnBrk="0" hangingPunct="1">
        <a:lnSpc>
          <a:spcPct val="100000"/>
        </a:lnSpc>
        <a:spcBef>
          <a:spcPts val="200"/>
        </a:spcBef>
        <a:spcAft>
          <a:spcPts val="200"/>
        </a:spcAft>
        <a:buClr>
          <a:srgbClr val="0063A5"/>
        </a:buClr>
        <a:buFont typeface="Arial Black" panose="020B0A04020102020204" pitchFamily="34" charset="0"/>
        <a:buChar char="–"/>
        <a:defRPr sz="1200" kern="1200">
          <a:solidFill>
            <a:schemeClr val="tx1"/>
          </a:solidFill>
          <a:latin typeface="+mn-lt"/>
          <a:ea typeface="+mn-ea"/>
          <a:cs typeface="+mn-cs"/>
        </a:defRPr>
      </a:lvl4pPr>
      <a:lvl5pPr marL="540000" indent="-180000" algn="l" defTabSz="914400" rtl="0" eaLnBrk="1" latinLnBrk="0" hangingPunct="1">
        <a:lnSpc>
          <a:spcPct val="100000"/>
        </a:lnSpc>
        <a:spcBef>
          <a:spcPts val="200"/>
        </a:spcBef>
        <a:spcAft>
          <a:spcPts val="200"/>
        </a:spcAft>
        <a:buClr>
          <a:srgbClr val="0063A5"/>
        </a:buClr>
        <a:buFont typeface="Wingdings" panose="05000000000000000000" pitchFamily="2" charset="2"/>
        <a:buChar char="s"/>
        <a:defRPr sz="120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safercare.vic.gov.au/reports-and-publications/victorias-mothers-babies-and-children-2021-report-and-presentations" TargetMode="Externa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mailto:ccopmm@safercare.vic.gov.au" TargetMode="External"/><Relationship Id="rId7" Type="http://schemas.openxmlformats.org/officeDocument/2006/relationships/image" Target="../media/image24.png"/><Relationship Id="rId2" Type="http://schemas.openxmlformats.org/officeDocument/2006/relationships/hyperlink" Target="https://www.safercare.vic.gov.au/about/ccopmm" TargetMode="Externa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hyperlink" Target="https://www.linkedin.com/company/safercarevic/" TargetMode="External"/><Relationship Id="rId4" Type="http://schemas.openxmlformats.org/officeDocument/2006/relationships/hyperlink" Target="https://twitter.com/safercarevic" TargetMode="External"/><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1B7E5A-1D96-5DBB-DD9F-5C73C1963E34}"/>
              </a:ext>
            </a:extLst>
          </p:cNvPr>
          <p:cNvPicPr>
            <a:picLocks noChangeAspect="1"/>
          </p:cNvPicPr>
          <p:nvPr/>
        </p:nvPicPr>
        <p:blipFill rotWithShape="1">
          <a:blip r:embed="rId2"/>
          <a:srcRect l="12076"/>
          <a:stretch/>
        </p:blipFill>
        <p:spPr>
          <a:xfrm>
            <a:off x="0" y="-1"/>
            <a:ext cx="9144002" cy="5148264"/>
          </a:xfrm>
          <a:prstGeom prst="rect">
            <a:avLst/>
          </a:prstGeom>
        </p:spPr>
      </p:pic>
      <p:pic>
        <p:nvPicPr>
          <p:cNvPr id="7" name="Picture 6" descr="Text&#10;&#10;Description automatically generated">
            <a:extLst>
              <a:ext uri="{FF2B5EF4-FFF2-40B4-BE49-F238E27FC236}">
                <a16:creationId xmlns:a16="http://schemas.microsoft.com/office/drawing/2014/main" id="{129D522D-F561-4128-AFD6-9382C61F2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71" y="-173140"/>
            <a:ext cx="2939917" cy="1810638"/>
          </a:xfrm>
          <a:prstGeom prst="rect">
            <a:avLst/>
          </a:prstGeom>
        </p:spPr>
      </p:pic>
      <p:pic>
        <p:nvPicPr>
          <p:cNvPr id="9" name="Picture 8">
            <a:extLst>
              <a:ext uri="{FF2B5EF4-FFF2-40B4-BE49-F238E27FC236}">
                <a16:creationId xmlns:a16="http://schemas.microsoft.com/office/drawing/2014/main" id="{8CDFE3EA-4FED-4D16-B3E1-75C9FD0081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4723" y="-47389"/>
            <a:ext cx="1986892" cy="1653223"/>
          </a:xfrm>
          <a:prstGeom prst="rect">
            <a:avLst/>
          </a:prstGeom>
        </p:spPr>
      </p:pic>
      <p:sp>
        <p:nvSpPr>
          <p:cNvPr id="6" name="TextBox 5">
            <a:extLst>
              <a:ext uri="{FF2B5EF4-FFF2-40B4-BE49-F238E27FC236}">
                <a16:creationId xmlns:a16="http://schemas.microsoft.com/office/drawing/2014/main" id="{927B4D7B-944B-49B8-91DE-4C8830F5AFD7}"/>
              </a:ext>
            </a:extLst>
          </p:cNvPr>
          <p:cNvSpPr txBox="1"/>
          <p:nvPr/>
        </p:nvSpPr>
        <p:spPr>
          <a:xfrm>
            <a:off x="433803" y="1964812"/>
            <a:ext cx="7762179" cy="1905073"/>
          </a:xfrm>
          <a:prstGeom prst="rect">
            <a:avLst/>
          </a:prstGeom>
          <a:noFill/>
        </p:spPr>
        <p:txBody>
          <a:bodyPr wrap="square" lIns="91440" tIns="45720" rIns="91440" bIns="45720" anchor="t">
            <a:spAutoFit/>
          </a:bodyPr>
          <a:lstStyle/>
          <a:p>
            <a:r>
              <a:rPr lang="en-AU" sz="4050" b="1">
                <a:solidFill>
                  <a:schemeClr val="bg1"/>
                </a:solidFill>
                <a:latin typeface="VIC"/>
              </a:rPr>
              <a:t>Victoria’s mothers, babies and children 2021</a:t>
            </a:r>
          </a:p>
          <a:p>
            <a:r>
              <a:rPr lang="en-US" sz="2800" b="1">
                <a:solidFill>
                  <a:schemeClr val="bg1"/>
                </a:solidFill>
                <a:latin typeface="VIC"/>
              </a:rPr>
              <a:t>Child and adolescent mortality</a:t>
            </a:r>
          </a:p>
        </p:txBody>
      </p:sp>
    </p:spTree>
    <p:extLst>
      <p:ext uri="{BB962C8B-B14F-4D97-AF65-F5344CB8AC3E}">
        <p14:creationId xmlns:p14="http://schemas.microsoft.com/office/powerpoint/2010/main" val="3223718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71C17-05D7-48E4-B422-05E8233BF603}"/>
              </a:ext>
            </a:extLst>
          </p:cNvPr>
          <p:cNvSpPr>
            <a:spLocks noGrp="1"/>
          </p:cNvSpPr>
          <p:nvPr>
            <p:ph type="title"/>
          </p:nvPr>
        </p:nvSpPr>
        <p:spPr>
          <a:xfrm>
            <a:off x="660274" y="732048"/>
            <a:ext cx="8345182" cy="750388"/>
          </a:xfrm>
        </p:spPr>
        <p:txBody>
          <a:bodyPr/>
          <a:lstStyle/>
          <a:p>
            <a:r>
              <a:rPr lang="en-AU">
                <a:latin typeface="VIC"/>
              </a:rPr>
              <a:t>Neonatal, post-neonatal, infant and infant and under 5 mortality rates, 2011-2021</a:t>
            </a:r>
          </a:p>
        </p:txBody>
      </p:sp>
      <p:pic>
        <p:nvPicPr>
          <p:cNvPr id="3" name="Picture 2" descr="A graph of growth in infant mortality&#10;&#10;Description automatically generated">
            <a:extLst>
              <a:ext uri="{FF2B5EF4-FFF2-40B4-BE49-F238E27FC236}">
                <a16:creationId xmlns:a16="http://schemas.microsoft.com/office/drawing/2014/main" id="{9F5F38F4-24C2-831D-4880-D776098B9E77}"/>
              </a:ext>
            </a:extLst>
          </p:cNvPr>
          <p:cNvPicPr>
            <a:picLocks noChangeAspect="1"/>
          </p:cNvPicPr>
          <p:nvPr/>
        </p:nvPicPr>
        <p:blipFill>
          <a:blip r:embed="rId2"/>
          <a:stretch>
            <a:fillRect/>
          </a:stretch>
        </p:blipFill>
        <p:spPr>
          <a:xfrm>
            <a:off x="660274" y="1482436"/>
            <a:ext cx="7935927" cy="3430796"/>
          </a:xfrm>
          <a:prstGeom prst="rect">
            <a:avLst/>
          </a:prstGeom>
        </p:spPr>
      </p:pic>
    </p:spTree>
    <p:extLst>
      <p:ext uri="{BB962C8B-B14F-4D97-AF65-F5344CB8AC3E}">
        <p14:creationId xmlns:p14="http://schemas.microsoft.com/office/powerpoint/2010/main" val="3427773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D297-6FB5-4FB1-A95E-D5765E93423F}"/>
              </a:ext>
            </a:extLst>
          </p:cNvPr>
          <p:cNvSpPr>
            <a:spLocks noGrp="1"/>
          </p:cNvSpPr>
          <p:nvPr>
            <p:ph type="title"/>
          </p:nvPr>
        </p:nvSpPr>
        <p:spPr>
          <a:xfrm>
            <a:off x="702000" y="803912"/>
            <a:ext cx="7740000" cy="720000"/>
          </a:xfrm>
        </p:spPr>
        <p:txBody>
          <a:bodyPr anchor="t">
            <a:normAutofit/>
          </a:bodyPr>
          <a:lstStyle/>
          <a:p>
            <a:r>
              <a:rPr lang="en-AU">
                <a:latin typeface="VIC"/>
              </a:rPr>
              <a:t>Under 5-year mortality rate</a:t>
            </a:r>
          </a:p>
        </p:txBody>
      </p:sp>
      <p:pic>
        <p:nvPicPr>
          <p:cNvPr id="4" name="Picture 3">
            <a:extLst>
              <a:ext uri="{FF2B5EF4-FFF2-40B4-BE49-F238E27FC236}">
                <a16:creationId xmlns:a16="http://schemas.microsoft.com/office/drawing/2014/main" id="{CB64CAB9-7037-8C10-1ED9-F7687278A2D7}"/>
              </a:ext>
            </a:extLst>
          </p:cNvPr>
          <p:cNvPicPr>
            <a:picLocks noChangeAspect="1"/>
          </p:cNvPicPr>
          <p:nvPr/>
        </p:nvPicPr>
        <p:blipFill>
          <a:blip r:embed="rId2"/>
          <a:stretch>
            <a:fillRect/>
          </a:stretch>
        </p:blipFill>
        <p:spPr>
          <a:xfrm>
            <a:off x="556940" y="1340596"/>
            <a:ext cx="7825751" cy="3204510"/>
          </a:xfrm>
          <a:prstGeom prst="rect">
            <a:avLst/>
          </a:prstGeom>
        </p:spPr>
      </p:pic>
    </p:spTree>
    <p:extLst>
      <p:ext uri="{BB962C8B-B14F-4D97-AF65-F5344CB8AC3E}">
        <p14:creationId xmlns:p14="http://schemas.microsoft.com/office/powerpoint/2010/main" val="2311416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0779D-ED48-4965-91A6-E6A61A5FD67D}"/>
              </a:ext>
            </a:extLst>
          </p:cNvPr>
          <p:cNvSpPr>
            <a:spLocks noGrp="1"/>
          </p:cNvSpPr>
          <p:nvPr>
            <p:ph type="title"/>
          </p:nvPr>
        </p:nvSpPr>
        <p:spPr>
          <a:xfrm>
            <a:off x="702000" y="760425"/>
            <a:ext cx="7740000" cy="473466"/>
          </a:xfrm>
        </p:spPr>
        <p:txBody>
          <a:bodyPr/>
          <a:lstStyle/>
          <a:p>
            <a:r>
              <a:rPr lang="en-AU">
                <a:latin typeface="VIC"/>
              </a:rPr>
              <a:t>Rates of death by age group, 2011-2021</a:t>
            </a:r>
          </a:p>
        </p:txBody>
      </p:sp>
      <p:pic>
        <p:nvPicPr>
          <p:cNvPr id="3" name="Picture 2" descr="A graph of a number of years&#10;&#10;Description automatically generated">
            <a:extLst>
              <a:ext uri="{FF2B5EF4-FFF2-40B4-BE49-F238E27FC236}">
                <a16:creationId xmlns:a16="http://schemas.microsoft.com/office/drawing/2014/main" id="{7591F64F-3943-DE95-E6DE-A87B9F8F8F0B}"/>
              </a:ext>
            </a:extLst>
          </p:cNvPr>
          <p:cNvPicPr>
            <a:picLocks noChangeAspect="1"/>
          </p:cNvPicPr>
          <p:nvPr/>
        </p:nvPicPr>
        <p:blipFill>
          <a:blip r:embed="rId2"/>
          <a:stretch>
            <a:fillRect/>
          </a:stretch>
        </p:blipFill>
        <p:spPr>
          <a:xfrm>
            <a:off x="536577" y="1326312"/>
            <a:ext cx="8237949" cy="3548247"/>
          </a:xfrm>
          <a:prstGeom prst="rect">
            <a:avLst/>
          </a:prstGeom>
        </p:spPr>
      </p:pic>
    </p:spTree>
    <p:extLst>
      <p:ext uri="{BB962C8B-B14F-4D97-AF65-F5344CB8AC3E}">
        <p14:creationId xmlns:p14="http://schemas.microsoft.com/office/powerpoint/2010/main" val="426443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C2A3F-51F9-4285-A841-B78B8F068CF1}"/>
              </a:ext>
            </a:extLst>
          </p:cNvPr>
          <p:cNvSpPr>
            <a:spLocks noGrp="1"/>
          </p:cNvSpPr>
          <p:nvPr>
            <p:ph type="title"/>
          </p:nvPr>
        </p:nvSpPr>
        <p:spPr>
          <a:xfrm>
            <a:off x="702000" y="738509"/>
            <a:ext cx="7740000" cy="720000"/>
          </a:xfrm>
        </p:spPr>
        <p:txBody>
          <a:bodyPr anchor="t">
            <a:normAutofit/>
          </a:bodyPr>
          <a:lstStyle/>
          <a:p>
            <a:r>
              <a:rPr lang="en-AU">
                <a:latin typeface="VIC"/>
              </a:rPr>
              <a:t>Causes of death in 2021 - Under 5 years </a:t>
            </a:r>
          </a:p>
        </p:txBody>
      </p:sp>
      <p:pic>
        <p:nvPicPr>
          <p:cNvPr id="3" name="Picture 2" descr="A diagram of a child&amp;#39;s death&#10;&#10;Description automatically generated">
            <a:extLst>
              <a:ext uri="{FF2B5EF4-FFF2-40B4-BE49-F238E27FC236}">
                <a16:creationId xmlns:a16="http://schemas.microsoft.com/office/drawing/2014/main" id="{69833330-05DD-DF38-DAA8-E2BA207272E8}"/>
              </a:ext>
            </a:extLst>
          </p:cNvPr>
          <p:cNvPicPr>
            <a:picLocks noChangeAspect="1"/>
          </p:cNvPicPr>
          <p:nvPr/>
        </p:nvPicPr>
        <p:blipFill>
          <a:blip r:embed="rId2"/>
          <a:stretch>
            <a:fillRect/>
          </a:stretch>
        </p:blipFill>
        <p:spPr>
          <a:xfrm>
            <a:off x="609730" y="1233011"/>
            <a:ext cx="3733671" cy="3176743"/>
          </a:xfrm>
          <a:prstGeom prst="rect">
            <a:avLst/>
          </a:prstGeom>
        </p:spPr>
      </p:pic>
      <p:pic>
        <p:nvPicPr>
          <p:cNvPr id="4" name="Picture 3" descr="A diagram of children aged 1-4 years&#10;&#10;Description automatically generated">
            <a:extLst>
              <a:ext uri="{FF2B5EF4-FFF2-40B4-BE49-F238E27FC236}">
                <a16:creationId xmlns:a16="http://schemas.microsoft.com/office/drawing/2014/main" id="{138D820A-A581-6D5A-0F38-F84C56871CCE}"/>
              </a:ext>
            </a:extLst>
          </p:cNvPr>
          <p:cNvPicPr>
            <a:picLocks noChangeAspect="1"/>
          </p:cNvPicPr>
          <p:nvPr/>
        </p:nvPicPr>
        <p:blipFill>
          <a:blip r:embed="rId3"/>
          <a:stretch>
            <a:fillRect/>
          </a:stretch>
        </p:blipFill>
        <p:spPr>
          <a:xfrm>
            <a:off x="4571543" y="1372821"/>
            <a:ext cx="3642314" cy="3122621"/>
          </a:xfrm>
          <a:prstGeom prst="rect">
            <a:avLst/>
          </a:prstGeom>
        </p:spPr>
      </p:pic>
    </p:spTree>
    <p:extLst>
      <p:ext uri="{BB962C8B-B14F-4D97-AF65-F5344CB8AC3E}">
        <p14:creationId xmlns:p14="http://schemas.microsoft.com/office/powerpoint/2010/main" val="3896949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C2A3F-51F9-4285-A841-B78B8F068CF1}"/>
              </a:ext>
            </a:extLst>
          </p:cNvPr>
          <p:cNvSpPr>
            <a:spLocks noGrp="1"/>
          </p:cNvSpPr>
          <p:nvPr>
            <p:ph type="title"/>
          </p:nvPr>
        </p:nvSpPr>
        <p:spPr>
          <a:xfrm>
            <a:off x="684000" y="833687"/>
            <a:ext cx="7740000" cy="511019"/>
          </a:xfrm>
        </p:spPr>
        <p:txBody>
          <a:bodyPr anchor="t">
            <a:normAutofit/>
          </a:bodyPr>
          <a:lstStyle/>
          <a:p>
            <a:r>
              <a:rPr lang="en-AU">
                <a:latin typeface="VIC"/>
              </a:rPr>
              <a:t>Causes of death in 2021 – 5-14 years</a:t>
            </a:r>
            <a:r>
              <a:rPr lang="en-AU"/>
              <a:t>  </a:t>
            </a:r>
          </a:p>
        </p:txBody>
      </p:sp>
      <p:pic>
        <p:nvPicPr>
          <p:cNvPr id="5" name="Picture 4">
            <a:extLst>
              <a:ext uri="{FF2B5EF4-FFF2-40B4-BE49-F238E27FC236}">
                <a16:creationId xmlns:a16="http://schemas.microsoft.com/office/drawing/2014/main" id="{20997F62-8A13-0144-FD01-49901F02725F}"/>
              </a:ext>
            </a:extLst>
          </p:cNvPr>
          <p:cNvPicPr>
            <a:picLocks noChangeAspect="1"/>
          </p:cNvPicPr>
          <p:nvPr/>
        </p:nvPicPr>
        <p:blipFill>
          <a:blip r:embed="rId2"/>
          <a:stretch>
            <a:fillRect/>
          </a:stretch>
        </p:blipFill>
        <p:spPr>
          <a:xfrm>
            <a:off x="497705" y="1491243"/>
            <a:ext cx="4074295" cy="2986628"/>
          </a:xfrm>
          <a:prstGeom prst="rect">
            <a:avLst/>
          </a:prstGeom>
        </p:spPr>
      </p:pic>
      <p:pic>
        <p:nvPicPr>
          <p:cNvPr id="8" name="Picture 7">
            <a:extLst>
              <a:ext uri="{FF2B5EF4-FFF2-40B4-BE49-F238E27FC236}">
                <a16:creationId xmlns:a16="http://schemas.microsoft.com/office/drawing/2014/main" id="{13B0940D-23E5-9884-8818-9F54C2677FB0}"/>
              </a:ext>
            </a:extLst>
          </p:cNvPr>
          <p:cNvPicPr>
            <a:picLocks noChangeAspect="1"/>
          </p:cNvPicPr>
          <p:nvPr/>
        </p:nvPicPr>
        <p:blipFill>
          <a:blip r:embed="rId3"/>
          <a:stretch>
            <a:fillRect/>
          </a:stretch>
        </p:blipFill>
        <p:spPr>
          <a:xfrm>
            <a:off x="4659406" y="1491243"/>
            <a:ext cx="3844342" cy="3089679"/>
          </a:xfrm>
          <a:prstGeom prst="rect">
            <a:avLst/>
          </a:prstGeom>
        </p:spPr>
      </p:pic>
    </p:spTree>
    <p:extLst>
      <p:ext uri="{BB962C8B-B14F-4D97-AF65-F5344CB8AC3E}">
        <p14:creationId xmlns:p14="http://schemas.microsoft.com/office/powerpoint/2010/main" val="4157611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A108-556F-4AD3-9DFB-9D9491BC55D4}"/>
              </a:ext>
            </a:extLst>
          </p:cNvPr>
          <p:cNvSpPr>
            <a:spLocks noGrp="1"/>
          </p:cNvSpPr>
          <p:nvPr>
            <p:ph type="title"/>
          </p:nvPr>
        </p:nvSpPr>
        <p:spPr>
          <a:xfrm>
            <a:off x="702000" y="772254"/>
            <a:ext cx="7740000" cy="552281"/>
          </a:xfrm>
        </p:spPr>
        <p:txBody>
          <a:bodyPr anchor="t">
            <a:normAutofit/>
          </a:bodyPr>
          <a:lstStyle/>
          <a:p>
            <a:r>
              <a:rPr lang="en-AU">
                <a:latin typeface="VIC"/>
              </a:rPr>
              <a:t>Causes of death in 2021 – 15-17 years  </a:t>
            </a:r>
            <a:endParaRPr lang="en-AU"/>
          </a:p>
        </p:txBody>
      </p:sp>
      <p:pic>
        <p:nvPicPr>
          <p:cNvPr id="3" name="Picture 2">
            <a:extLst>
              <a:ext uri="{FF2B5EF4-FFF2-40B4-BE49-F238E27FC236}">
                <a16:creationId xmlns:a16="http://schemas.microsoft.com/office/drawing/2014/main" id="{68416582-6093-2A04-BC26-E2852CF58692}"/>
              </a:ext>
            </a:extLst>
          </p:cNvPr>
          <p:cNvPicPr>
            <a:picLocks noChangeAspect="1"/>
          </p:cNvPicPr>
          <p:nvPr/>
        </p:nvPicPr>
        <p:blipFill rotWithShape="1">
          <a:blip r:embed="rId2"/>
          <a:srcRect t="5700" b="13953"/>
          <a:stretch/>
        </p:blipFill>
        <p:spPr>
          <a:xfrm>
            <a:off x="2144818" y="1237128"/>
            <a:ext cx="5224170" cy="3588923"/>
          </a:xfrm>
          <a:prstGeom prst="rect">
            <a:avLst/>
          </a:prstGeom>
        </p:spPr>
      </p:pic>
    </p:spTree>
    <p:extLst>
      <p:ext uri="{BB962C8B-B14F-4D97-AF65-F5344CB8AC3E}">
        <p14:creationId xmlns:p14="http://schemas.microsoft.com/office/powerpoint/2010/main" val="1425074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3338E-80DA-411F-8E1F-B5EA56D88A9F}"/>
              </a:ext>
            </a:extLst>
          </p:cNvPr>
          <p:cNvSpPr>
            <a:spLocks noGrp="1"/>
          </p:cNvSpPr>
          <p:nvPr>
            <p:ph type="title"/>
          </p:nvPr>
        </p:nvSpPr>
        <p:spPr>
          <a:xfrm>
            <a:off x="702000" y="755138"/>
            <a:ext cx="7740000" cy="828000"/>
          </a:xfrm>
        </p:spPr>
        <p:txBody>
          <a:bodyPr anchor="t">
            <a:normAutofit/>
          </a:bodyPr>
          <a:lstStyle/>
          <a:p>
            <a:r>
              <a:rPr lang="en-AU">
                <a:latin typeface="VIC" panose="00000500000000000000" pitchFamily="2" charset="0"/>
              </a:rPr>
              <a:t>Deaths from motor vehicle accidents 2011-2021 </a:t>
            </a:r>
            <a:br>
              <a:rPr lang="en-AU">
                <a:latin typeface="VIC" panose="00000500000000000000" pitchFamily="2" charset="0"/>
              </a:rPr>
            </a:br>
            <a:r>
              <a:rPr lang="en-AU">
                <a:latin typeface="VIC" panose="00000500000000000000" pitchFamily="2" charset="0"/>
              </a:rPr>
              <a:t>(28 days to 17 years)</a:t>
            </a:r>
          </a:p>
        </p:txBody>
      </p:sp>
      <p:pic>
        <p:nvPicPr>
          <p:cNvPr id="3" name="Picture 2" descr="A graph of a number of years&#10;&#10;Description automatically generated">
            <a:extLst>
              <a:ext uri="{FF2B5EF4-FFF2-40B4-BE49-F238E27FC236}">
                <a16:creationId xmlns:a16="http://schemas.microsoft.com/office/drawing/2014/main" id="{B3A46F43-A254-5406-E0BA-AA3191A9D3B3}"/>
              </a:ext>
            </a:extLst>
          </p:cNvPr>
          <p:cNvPicPr>
            <a:picLocks noChangeAspect="1"/>
          </p:cNvPicPr>
          <p:nvPr/>
        </p:nvPicPr>
        <p:blipFill>
          <a:blip r:embed="rId2"/>
          <a:stretch>
            <a:fillRect/>
          </a:stretch>
        </p:blipFill>
        <p:spPr>
          <a:xfrm>
            <a:off x="600247" y="1676631"/>
            <a:ext cx="7681178" cy="3305504"/>
          </a:xfrm>
          <a:prstGeom prst="rect">
            <a:avLst/>
          </a:prstGeom>
        </p:spPr>
      </p:pic>
    </p:spTree>
    <p:extLst>
      <p:ext uri="{BB962C8B-B14F-4D97-AF65-F5344CB8AC3E}">
        <p14:creationId xmlns:p14="http://schemas.microsoft.com/office/powerpoint/2010/main" val="2643877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3338E-80DA-411F-8E1F-B5EA56D88A9F}"/>
              </a:ext>
            </a:extLst>
          </p:cNvPr>
          <p:cNvSpPr>
            <a:spLocks noGrp="1"/>
          </p:cNvSpPr>
          <p:nvPr>
            <p:ph type="title"/>
          </p:nvPr>
        </p:nvSpPr>
        <p:spPr>
          <a:xfrm>
            <a:off x="702000" y="768028"/>
            <a:ext cx="7740000" cy="720000"/>
          </a:xfrm>
        </p:spPr>
        <p:txBody>
          <a:bodyPr anchor="t">
            <a:noAutofit/>
          </a:bodyPr>
          <a:lstStyle/>
          <a:p>
            <a:r>
              <a:rPr lang="en-AU">
                <a:latin typeface="VIC"/>
              </a:rPr>
              <a:t>Deaths from major cause, 2011-2021 </a:t>
            </a:r>
            <a:br>
              <a:rPr lang="en-AU">
                <a:latin typeface="VIC"/>
              </a:rPr>
            </a:br>
            <a:r>
              <a:rPr lang="en-AU">
                <a:latin typeface="VIC"/>
              </a:rPr>
              <a:t>(28 days to 17 years)</a:t>
            </a:r>
          </a:p>
        </p:txBody>
      </p:sp>
      <p:pic>
        <p:nvPicPr>
          <p:cNvPr id="4" name="Picture 3" descr="A graph of injury and injury&#10;&#10;Description automatically generated">
            <a:extLst>
              <a:ext uri="{FF2B5EF4-FFF2-40B4-BE49-F238E27FC236}">
                <a16:creationId xmlns:a16="http://schemas.microsoft.com/office/drawing/2014/main" id="{8CD7BAD4-95CA-2E5F-50AC-B2E45B07742F}"/>
              </a:ext>
            </a:extLst>
          </p:cNvPr>
          <p:cNvPicPr>
            <a:picLocks noChangeAspect="1"/>
          </p:cNvPicPr>
          <p:nvPr/>
        </p:nvPicPr>
        <p:blipFill>
          <a:blip r:embed="rId2"/>
          <a:stretch>
            <a:fillRect/>
          </a:stretch>
        </p:blipFill>
        <p:spPr>
          <a:xfrm>
            <a:off x="638790" y="1631931"/>
            <a:ext cx="7740000" cy="3331697"/>
          </a:xfrm>
          <a:prstGeom prst="rect">
            <a:avLst/>
          </a:prstGeom>
        </p:spPr>
      </p:pic>
    </p:spTree>
    <p:extLst>
      <p:ext uri="{BB962C8B-B14F-4D97-AF65-F5344CB8AC3E}">
        <p14:creationId xmlns:p14="http://schemas.microsoft.com/office/powerpoint/2010/main" val="2529375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499EB-51E9-4875-A56D-E2FC62DD62DB}"/>
              </a:ext>
            </a:extLst>
          </p:cNvPr>
          <p:cNvSpPr>
            <a:spLocks noGrp="1"/>
          </p:cNvSpPr>
          <p:nvPr>
            <p:ph type="title"/>
          </p:nvPr>
        </p:nvSpPr>
        <p:spPr>
          <a:xfrm>
            <a:off x="712859" y="738347"/>
            <a:ext cx="7740000" cy="809368"/>
          </a:xfrm>
        </p:spPr>
        <p:txBody>
          <a:bodyPr/>
          <a:lstStyle/>
          <a:p>
            <a:r>
              <a:rPr lang="en-AU">
                <a:latin typeface="VIC"/>
              </a:rPr>
              <a:t>Unexplained sudden unexpected deaths in infants, 2011-2021</a:t>
            </a:r>
          </a:p>
        </p:txBody>
      </p:sp>
      <p:pic>
        <p:nvPicPr>
          <p:cNvPr id="3" name="Picture 2">
            <a:extLst>
              <a:ext uri="{FF2B5EF4-FFF2-40B4-BE49-F238E27FC236}">
                <a16:creationId xmlns:a16="http://schemas.microsoft.com/office/drawing/2014/main" id="{CFED0E8C-72BF-2BA5-FDD3-DE27A521C56F}"/>
              </a:ext>
            </a:extLst>
          </p:cNvPr>
          <p:cNvPicPr>
            <a:picLocks noChangeAspect="1"/>
          </p:cNvPicPr>
          <p:nvPr/>
        </p:nvPicPr>
        <p:blipFill>
          <a:blip r:embed="rId2"/>
          <a:stretch>
            <a:fillRect/>
          </a:stretch>
        </p:blipFill>
        <p:spPr>
          <a:xfrm>
            <a:off x="712858" y="1547715"/>
            <a:ext cx="7577253" cy="3267445"/>
          </a:xfrm>
          <a:prstGeom prst="rect">
            <a:avLst/>
          </a:prstGeom>
        </p:spPr>
      </p:pic>
    </p:spTree>
    <p:extLst>
      <p:ext uri="{BB962C8B-B14F-4D97-AF65-F5344CB8AC3E}">
        <p14:creationId xmlns:p14="http://schemas.microsoft.com/office/powerpoint/2010/main" val="3042636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3EC542-681F-4E71-956B-4ED12C281760}"/>
              </a:ext>
            </a:extLst>
          </p:cNvPr>
          <p:cNvSpPr/>
          <p:nvPr/>
        </p:nvSpPr>
        <p:spPr>
          <a:xfrm>
            <a:off x="684000" y="900000"/>
            <a:ext cx="7740000" cy="828000"/>
          </a:xfrm>
          <a:prstGeom prst="rect">
            <a:avLst/>
          </a:prstGeom>
        </p:spPr>
        <p:txBody>
          <a:bodyPr vert="horz" lIns="36000" tIns="36000" rIns="36000" bIns="36000" rtlCol="0" anchor="t" anchorCtr="0">
            <a:normAutofit/>
          </a:bodyPr>
          <a:lstStyle/>
          <a:p>
            <a:pPr>
              <a:lnSpc>
                <a:spcPct val="95000"/>
              </a:lnSpc>
              <a:spcBef>
                <a:spcPct val="0"/>
              </a:spcBef>
              <a:spcAft>
                <a:spcPts val="600"/>
              </a:spcAft>
            </a:pPr>
            <a:r>
              <a:rPr lang="en-US" sz="2400" b="1" i="0" kern="1200" baseline="0">
                <a:solidFill>
                  <a:schemeClr val="tx2"/>
                </a:solidFill>
                <a:latin typeface="VIC"/>
                <a:ea typeface="+mj-ea"/>
                <a:cs typeface="+mj-cs"/>
              </a:rPr>
              <a:t>CCOPMM recommendations: Child and adolescent</a:t>
            </a:r>
            <a:r>
              <a:rPr lang="en-US" sz="2400" b="1">
                <a:solidFill>
                  <a:schemeClr val="tx2"/>
                </a:solidFill>
                <a:latin typeface="VIC"/>
                <a:ea typeface="+mj-ea"/>
                <a:cs typeface="+mj-cs"/>
              </a:rPr>
              <a:t> </a:t>
            </a:r>
            <a:endParaRPr lang="en-US" sz="2400" b="1" i="0" kern="1200" baseline="0">
              <a:solidFill>
                <a:schemeClr val="tx2"/>
              </a:solidFill>
              <a:latin typeface="VIC"/>
              <a:ea typeface="+mj-ea"/>
              <a:cs typeface="+mj-cs"/>
            </a:endParaRPr>
          </a:p>
        </p:txBody>
      </p:sp>
      <p:pic>
        <p:nvPicPr>
          <p:cNvPr id="4" name="Picture 3">
            <a:extLst>
              <a:ext uri="{FF2B5EF4-FFF2-40B4-BE49-F238E27FC236}">
                <a16:creationId xmlns:a16="http://schemas.microsoft.com/office/drawing/2014/main" id="{763D098C-2115-D97E-01B5-08A79293084E}"/>
              </a:ext>
            </a:extLst>
          </p:cNvPr>
          <p:cNvPicPr>
            <a:picLocks noChangeAspect="1"/>
          </p:cNvPicPr>
          <p:nvPr/>
        </p:nvPicPr>
        <p:blipFill rotWithShape="1">
          <a:blip r:embed="rId2"/>
          <a:srcRect b="7454"/>
          <a:stretch/>
        </p:blipFill>
        <p:spPr>
          <a:xfrm>
            <a:off x="720000" y="1728000"/>
            <a:ext cx="7740000" cy="2880000"/>
          </a:xfrm>
          <a:prstGeom prst="rect">
            <a:avLst/>
          </a:prstGeom>
        </p:spPr>
      </p:pic>
    </p:spTree>
    <p:extLst>
      <p:ext uri="{BB962C8B-B14F-4D97-AF65-F5344CB8AC3E}">
        <p14:creationId xmlns:p14="http://schemas.microsoft.com/office/powerpoint/2010/main" val="2845343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AF0DEE-1355-4F39-907A-AF2E84A0A5ED}"/>
              </a:ext>
            </a:extLst>
          </p:cNvPr>
          <p:cNvSpPr>
            <a:spLocks noGrp="1"/>
          </p:cNvSpPr>
          <p:nvPr>
            <p:ph sz="quarter" idx="13"/>
          </p:nvPr>
        </p:nvSpPr>
        <p:spPr>
          <a:xfrm>
            <a:off x="669969" y="1461750"/>
            <a:ext cx="7740000" cy="2880000"/>
          </a:xfrm>
        </p:spPr>
        <p:txBody>
          <a:bodyPr/>
          <a:lstStyle/>
          <a:p>
            <a:pPr marL="0" lvl="2" indent="0">
              <a:buNone/>
            </a:pPr>
            <a:r>
              <a:rPr lang="en-AU" sz="1800">
                <a:latin typeface="VIC" panose="00000500000000000000" pitchFamily="2" charset="0"/>
              </a:rPr>
              <a:t>The Consultative Council on Obstetric and Paediatric Mortality and Morbidity (CCOPMM) is a statutory authority appointed by the Minister for Health.</a:t>
            </a:r>
          </a:p>
          <a:p>
            <a:r>
              <a:rPr lang="en-AU" sz="1800">
                <a:latin typeface="VIC" panose="00000500000000000000" pitchFamily="2" charset="0"/>
              </a:rPr>
              <a:t>Chair: Professor Mark Umstad AM</a:t>
            </a:r>
          </a:p>
          <a:p>
            <a:r>
              <a:rPr lang="en-AU" sz="1800">
                <a:latin typeface="VIC" panose="00000500000000000000" pitchFamily="2" charset="0"/>
              </a:rPr>
              <a:t>Operates under the </a:t>
            </a:r>
            <a:r>
              <a:rPr lang="en-AU" sz="1800" i="1">
                <a:latin typeface="VIC" panose="00000500000000000000" pitchFamily="2" charset="0"/>
              </a:rPr>
              <a:t>Public Health and Wellbeing Act 2008</a:t>
            </a:r>
          </a:p>
          <a:p>
            <a:endParaRPr lang="en-AU">
              <a:latin typeface="VIC" panose="00000500000000000000" pitchFamily="2" charset="0"/>
            </a:endParaRPr>
          </a:p>
        </p:txBody>
      </p:sp>
      <p:sp>
        <p:nvSpPr>
          <p:cNvPr id="3" name="Title 2">
            <a:extLst>
              <a:ext uri="{FF2B5EF4-FFF2-40B4-BE49-F238E27FC236}">
                <a16:creationId xmlns:a16="http://schemas.microsoft.com/office/drawing/2014/main" id="{BD9AC92D-ABB7-4642-8541-316F6D7EEC00}"/>
              </a:ext>
            </a:extLst>
          </p:cNvPr>
          <p:cNvSpPr>
            <a:spLocks noGrp="1"/>
          </p:cNvSpPr>
          <p:nvPr>
            <p:ph type="title"/>
          </p:nvPr>
        </p:nvSpPr>
        <p:spPr>
          <a:xfrm>
            <a:off x="702000" y="806513"/>
            <a:ext cx="7740000" cy="828000"/>
          </a:xfrm>
        </p:spPr>
        <p:txBody>
          <a:bodyPr/>
          <a:lstStyle/>
          <a:p>
            <a:r>
              <a:rPr lang="en-AU">
                <a:latin typeface="VIC" panose="00000500000000000000" pitchFamily="2" charset="0"/>
              </a:rPr>
              <a:t>About CCOPMM</a:t>
            </a:r>
            <a:br>
              <a:rPr lang="en-AU">
                <a:latin typeface="VIC" panose="00000500000000000000" pitchFamily="2" charset="0"/>
              </a:rPr>
            </a:br>
            <a:endParaRPr lang="en-AU">
              <a:latin typeface="VIC" panose="00000500000000000000" pitchFamily="2" charset="0"/>
            </a:endParaRPr>
          </a:p>
        </p:txBody>
      </p:sp>
      <p:pic>
        <p:nvPicPr>
          <p:cNvPr id="5" name="Picture 4">
            <a:extLst>
              <a:ext uri="{FF2B5EF4-FFF2-40B4-BE49-F238E27FC236}">
                <a16:creationId xmlns:a16="http://schemas.microsoft.com/office/drawing/2014/main" id="{33A445DB-52A1-4636-F848-529F74A84FFC}"/>
              </a:ext>
            </a:extLst>
          </p:cNvPr>
          <p:cNvPicPr>
            <a:picLocks noChangeAspect="1"/>
          </p:cNvPicPr>
          <p:nvPr/>
        </p:nvPicPr>
        <p:blipFill rotWithShape="1">
          <a:blip r:embed="rId2"/>
          <a:srcRect t="2811" b="3123"/>
          <a:stretch/>
        </p:blipFill>
        <p:spPr>
          <a:xfrm>
            <a:off x="7430134" y="2468594"/>
            <a:ext cx="1223048" cy="1634966"/>
          </a:xfrm>
          <a:prstGeom prst="rect">
            <a:avLst/>
          </a:prstGeom>
          <a:ln>
            <a:noFill/>
          </a:ln>
        </p:spPr>
      </p:pic>
      <p:pic>
        <p:nvPicPr>
          <p:cNvPr id="9" name="Picture 8">
            <a:extLst>
              <a:ext uri="{FF2B5EF4-FFF2-40B4-BE49-F238E27FC236}">
                <a16:creationId xmlns:a16="http://schemas.microsoft.com/office/drawing/2014/main" id="{0243057C-931C-89FE-6073-12604795E8AE}"/>
              </a:ext>
            </a:extLst>
          </p:cNvPr>
          <p:cNvPicPr>
            <a:picLocks noChangeAspect="1"/>
          </p:cNvPicPr>
          <p:nvPr/>
        </p:nvPicPr>
        <p:blipFill>
          <a:blip r:embed="rId3"/>
          <a:stretch>
            <a:fillRect/>
          </a:stretch>
        </p:blipFill>
        <p:spPr>
          <a:xfrm>
            <a:off x="6766736" y="3363494"/>
            <a:ext cx="1223048" cy="1750417"/>
          </a:xfrm>
          <a:prstGeom prst="rect">
            <a:avLst/>
          </a:prstGeom>
        </p:spPr>
      </p:pic>
    </p:spTree>
    <p:extLst>
      <p:ext uri="{BB962C8B-B14F-4D97-AF65-F5344CB8AC3E}">
        <p14:creationId xmlns:p14="http://schemas.microsoft.com/office/powerpoint/2010/main" val="3217259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BEED84-75E2-499A-9EE5-BA1F7AF7F98B}"/>
              </a:ext>
            </a:extLst>
          </p:cNvPr>
          <p:cNvSpPr>
            <a:spLocks noGrp="1"/>
          </p:cNvSpPr>
          <p:nvPr>
            <p:ph sz="quarter" idx="13"/>
          </p:nvPr>
        </p:nvSpPr>
        <p:spPr>
          <a:xfrm>
            <a:off x="460637" y="776087"/>
            <a:ext cx="8477107" cy="4372176"/>
          </a:xfrm>
        </p:spPr>
        <p:txBody>
          <a:bodyPr vert="horz" lIns="36000" tIns="36000" rIns="36000" bIns="36000" rtlCol="0" anchor="t">
            <a:noAutofit/>
          </a:bodyPr>
          <a:lstStyle/>
          <a:p>
            <a:pPr>
              <a:lnSpc>
                <a:spcPts val="1400"/>
              </a:lnSpc>
              <a:spcBef>
                <a:spcPts val="1200"/>
              </a:spcBef>
              <a:spcAft>
                <a:spcPts val="600"/>
              </a:spcAft>
            </a:pPr>
            <a:r>
              <a:rPr lang="en-AU" sz="2400" b="1">
                <a:solidFill>
                  <a:schemeClr val="tx2"/>
                </a:solidFill>
                <a:latin typeface="VIC"/>
                <a:ea typeface="+mj-ea"/>
                <a:cs typeface="+mj-cs"/>
              </a:rPr>
              <a:t>Recommendation 1</a:t>
            </a:r>
          </a:p>
          <a:p>
            <a:pPr>
              <a:lnSpc>
                <a:spcPct val="100000"/>
              </a:lnSpc>
              <a:spcAft>
                <a:spcPts val="600"/>
              </a:spcAft>
            </a:pPr>
            <a:r>
              <a:rPr lang="en-AU" sz="1800">
                <a:effectLst/>
                <a:latin typeface="VIC"/>
                <a:ea typeface="MS PGothic"/>
              </a:rPr>
              <a:t>The Victorian Government funds whole exome sequence testing for families of children who have died from undiagnosed conditions. Whole exome sequencing (WES) can be useful in identifying a cause, however the cost of this can be prohibitive for some families.</a:t>
            </a:r>
          </a:p>
          <a:p>
            <a:pPr>
              <a:spcAft>
                <a:spcPts val="600"/>
              </a:spcAft>
            </a:pPr>
            <a:endParaRPr lang="en-AU" sz="1400">
              <a:latin typeface="VIC"/>
            </a:endParaRPr>
          </a:p>
          <a:p>
            <a:pPr>
              <a:lnSpc>
                <a:spcPts val="1400"/>
              </a:lnSpc>
              <a:spcBef>
                <a:spcPts val="1200"/>
              </a:spcBef>
              <a:spcAft>
                <a:spcPts val="600"/>
              </a:spcAft>
            </a:pPr>
            <a:r>
              <a:rPr lang="en-AU" sz="2400" b="1">
                <a:solidFill>
                  <a:schemeClr val="tx2"/>
                </a:solidFill>
                <a:latin typeface="VIC"/>
                <a:ea typeface="+mj-ea"/>
                <a:cs typeface="+mj-cs"/>
              </a:rPr>
              <a:t>Recommendation 2</a:t>
            </a:r>
          </a:p>
          <a:p>
            <a:pPr>
              <a:lnSpc>
                <a:spcPts val="1400"/>
              </a:lnSpc>
              <a:spcBef>
                <a:spcPts val="800"/>
              </a:spcBef>
              <a:spcAft>
                <a:spcPts val="800"/>
              </a:spcAft>
            </a:pPr>
            <a:r>
              <a:rPr lang="en-AU" sz="1600">
                <a:solidFill>
                  <a:srgbClr val="000000"/>
                </a:solidFill>
                <a:effectLst/>
                <a:latin typeface="VIC"/>
                <a:ea typeface="MS PGothic"/>
                <a:cs typeface="Arial"/>
              </a:rPr>
              <a:t>Su</a:t>
            </a:r>
            <a:r>
              <a:rPr lang="en-AU" sz="1800">
                <a:solidFill>
                  <a:srgbClr val="000000"/>
                </a:solidFill>
                <a:effectLst/>
                <a:latin typeface="VIC"/>
                <a:ea typeface="MS PGothic"/>
                <a:cs typeface="Arial"/>
              </a:rPr>
              <a:t>pport Health Literacy and Shared Decision-Making Capability </a:t>
            </a:r>
            <a:endParaRPr lang="en-AU" sz="1800">
              <a:effectLst/>
              <a:latin typeface="VIC"/>
              <a:ea typeface="MS PGothic"/>
              <a:cs typeface="Arial"/>
            </a:endParaRPr>
          </a:p>
          <a:p>
            <a:pPr>
              <a:lnSpc>
                <a:spcPct val="100000"/>
              </a:lnSpc>
              <a:spcBef>
                <a:spcPts val="800"/>
              </a:spcBef>
              <a:spcAft>
                <a:spcPts val="800"/>
              </a:spcAft>
            </a:pPr>
            <a:r>
              <a:rPr lang="en-AU" sz="1800">
                <a:effectLst/>
                <a:latin typeface="VIC"/>
                <a:ea typeface="Times New Roman" panose="02020603050405020304" pitchFamily="18" charset="0"/>
                <a:cs typeface="Arial"/>
              </a:rPr>
              <a:t>Expectant mothers should be provided with the tools required to make informed decisions about their own care. CCOPMM recommendations have previously focused on improving the functioning of the healthcare system. It is essential to recognise the importance of health care literacy on the outcomes of expectant mothers and families.</a:t>
            </a:r>
            <a:r>
              <a:rPr lang="en-AU" sz="1800">
                <a:latin typeface="VIC"/>
                <a:ea typeface="Times New Roman" panose="02020603050405020304" pitchFamily="18" charset="0"/>
                <a:cs typeface="Arial"/>
              </a:rPr>
              <a:t> </a:t>
            </a:r>
            <a:endParaRPr lang="en-AU" sz="1800">
              <a:effectLst/>
              <a:latin typeface="VIC"/>
              <a:ea typeface="MS PGothic" panose="020B0600070205080204" pitchFamily="34" charset="-128"/>
              <a:cs typeface="Arial" panose="020B0604020202020204" pitchFamily="34" charset="0"/>
            </a:endParaRPr>
          </a:p>
          <a:p>
            <a:pPr marL="0" lvl="2" indent="0">
              <a:buNone/>
              <a:tabLst>
                <a:tab pos="457200" algn="l"/>
              </a:tabLst>
            </a:pPr>
            <a:endParaRPr lang="en-AU" sz="1800"/>
          </a:p>
        </p:txBody>
      </p:sp>
    </p:spTree>
    <p:extLst>
      <p:ext uri="{BB962C8B-B14F-4D97-AF65-F5344CB8AC3E}">
        <p14:creationId xmlns:p14="http://schemas.microsoft.com/office/powerpoint/2010/main" val="3536776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5815F7-A51A-71FA-5285-611F0C61AACE}"/>
              </a:ext>
            </a:extLst>
          </p:cNvPr>
          <p:cNvSpPr>
            <a:spLocks noGrp="1"/>
          </p:cNvSpPr>
          <p:nvPr>
            <p:ph sz="quarter" idx="13"/>
          </p:nvPr>
        </p:nvSpPr>
        <p:spPr>
          <a:xfrm>
            <a:off x="702000" y="822192"/>
            <a:ext cx="8084490" cy="3371082"/>
          </a:xfrm>
        </p:spPr>
        <p:txBody>
          <a:bodyPr vert="horz" lIns="36000" tIns="36000" rIns="36000" bIns="36000" rtlCol="0" anchor="t">
            <a:noAutofit/>
          </a:bodyPr>
          <a:lstStyle/>
          <a:p>
            <a:pPr>
              <a:lnSpc>
                <a:spcPct val="100000"/>
              </a:lnSpc>
              <a:spcBef>
                <a:spcPts val="800"/>
              </a:spcBef>
              <a:spcAft>
                <a:spcPts val="600"/>
              </a:spcAft>
            </a:pPr>
            <a:r>
              <a:rPr lang="en-AU" sz="2400" b="1">
                <a:solidFill>
                  <a:schemeClr val="tx2"/>
                </a:solidFill>
                <a:latin typeface="VIC"/>
                <a:ea typeface="+mj-ea"/>
                <a:cs typeface="+mj-cs"/>
              </a:rPr>
              <a:t>Recommendation 3</a:t>
            </a:r>
          </a:p>
          <a:p>
            <a:pPr>
              <a:lnSpc>
                <a:spcPct val="100000"/>
              </a:lnSpc>
              <a:spcBef>
                <a:spcPts val="800"/>
              </a:spcBef>
              <a:spcAft>
                <a:spcPts val="3000"/>
              </a:spcAft>
            </a:pPr>
            <a:r>
              <a:rPr lang="en-AU" sz="1800">
                <a:solidFill>
                  <a:srgbClr val="000000"/>
                </a:solidFill>
                <a:effectLst/>
                <a:latin typeface="VIC"/>
                <a:ea typeface="MS PGothic"/>
                <a:cs typeface="Arial"/>
              </a:rPr>
              <a:t>Malnutrition in children is a high-risk factor for morbidity and mortality. There is an urgent need to strengthen Primary Health care systems, including Maternity, Maternal and Child Health and General Practice services to detect, monitor and treat malnutrition, especially in vulnerable families.   </a:t>
            </a:r>
            <a:endParaRPr lang="en-AU" sz="1800">
              <a:solidFill>
                <a:srgbClr val="000000"/>
              </a:solidFill>
              <a:latin typeface="VIC"/>
              <a:ea typeface="MS PGothic"/>
              <a:cs typeface="Arial"/>
            </a:endParaRPr>
          </a:p>
          <a:p>
            <a:pPr>
              <a:lnSpc>
                <a:spcPct val="100000"/>
              </a:lnSpc>
              <a:spcBef>
                <a:spcPts val="800"/>
              </a:spcBef>
              <a:spcAft>
                <a:spcPts val="600"/>
              </a:spcAft>
            </a:pPr>
            <a:r>
              <a:rPr lang="en-AU" sz="2400" b="1">
                <a:solidFill>
                  <a:schemeClr val="tx2"/>
                </a:solidFill>
                <a:latin typeface="VIC"/>
                <a:ea typeface="+mj-ea"/>
                <a:cs typeface="+mj-cs"/>
              </a:rPr>
              <a:t>Recommendation 4 – update to 2017 recommendation </a:t>
            </a:r>
          </a:p>
          <a:p>
            <a:pPr>
              <a:lnSpc>
                <a:spcPct val="100000"/>
              </a:lnSpc>
              <a:spcBef>
                <a:spcPts val="800"/>
              </a:spcBef>
              <a:spcAft>
                <a:spcPts val="1200"/>
              </a:spcAft>
            </a:pPr>
            <a:r>
              <a:rPr lang="en-AU" sz="1800">
                <a:effectLst/>
                <a:latin typeface="VIC"/>
                <a:ea typeface="Arial" panose="020B0604020202020204" pitchFamily="34" charset="0"/>
              </a:rPr>
              <a:t>Consider admission of an infant, child or adolescent who has presented three times to a hospital</a:t>
            </a:r>
            <a:r>
              <a:rPr lang="en-AU" sz="1800">
                <a:latin typeface="VIC"/>
                <a:ea typeface="Arial" panose="020B0604020202020204" pitchFamily="34" charset="0"/>
              </a:rPr>
              <a:t> </a:t>
            </a:r>
            <a:endParaRPr lang="en-AU" sz="1800">
              <a:effectLst/>
              <a:latin typeface="VIC"/>
              <a:ea typeface="Arial" panose="020B0604020202020204" pitchFamily="34" charset="0"/>
            </a:endParaRPr>
          </a:p>
          <a:p>
            <a:pPr>
              <a:lnSpc>
                <a:spcPts val="2000"/>
              </a:lnSpc>
              <a:spcBef>
                <a:spcPts val="800"/>
              </a:spcBef>
              <a:spcAft>
                <a:spcPts val="1000"/>
              </a:spcAft>
            </a:pPr>
            <a:endParaRPr lang="en-AU" sz="1800">
              <a:effectLst/>
              <a:latin typeface="Arial" panose="020B0604020202020204" pitchFamily="34" charset="0"/>
              <a:ea typeface="MS PGothic" panose="020B0600070205080204" pitchFamily="34" charset="-128"/>
              <a:cs typeface="Arial" panose="020B0604020202020204" pitchFamily="34" charset="0"/>
            </a:endParaRPr>
          </a:p>
          <a:p>
            <a:endParaRPr lang="en-AU"/>
          </a:p>
        </p:txBody>
      </p:sp>
    </p:spTree>
    <p:extLst>
      <p:ext uri="{BB962C8B-B14F-4D97-AF65-F5344CB8AC3E}">
        <p14:creationId xmlns:p14="http://schemas.microsoft.com/office/powerpoint/2010/main" val="1503924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24B6CD-F506-4914-8021-F89A37A07030}"/>
              </a:ext>
            </a:extLst>
          </p:cNvPr>
          <p:cNvSpPr>
            <a:spLocks noGrp="1"/>
          </p:cNvSpPr>
          <p:nvPr>
            <p:ph type="ctrTitle"/>
          </p:nvPr>
        </p:nvSpPr>
        <p:spPr>
          <a:xfrm>
            <a:off x="695546" y="739171"/>
            <a:ext cx="7290214" cy="1942558"/>
          </a:xfrm>
        </p:spPr>
        <p:txBody>
          <a:bodyPr anchor="b">
            <a:normAutofit/>
          </a:bodyPr>
          <a:lstStyle/>
          <a:p>
            <a:pPr algn="l"/>
            <a:r>
              <a:rPr lang="en-AU" sz="2400">
                <a:effectLst>
                  <a:glow rad="38100">
                    <a:schemeClr val="bg1">
                      <a:lumMod val="65000"/>
                      <a:lumOff val="35000"/>
                      <a:alpha val="50000"/>
                    </a:schemeClr>
                  </a:glow>
                </a:effectLst>
                <a:latin typeface="VIC"/>
              </a:rPr>
              <a:t>Good practice points</a:t>
            </a:r>
          </a:p>
        </p:txBody>
      </p:sp>
      <p:sp>
        <p:nvSpPr>
          <p:cNvPr id="7" name="Content Placeholder 1">
            <a:extLst>
              <a:ext uri="{FF2B5EF4-FFF2-40B4-BE49-F238E27FC236}">
                <a16:creationId xmlns:a16="http://schemas.microsoft.com/office/drawing/2014/main" id="{986369BD-DAFB-4B6F-9203-0E9307884B99}"/>
              </a:ext>
            </a:extLst>
          </p:cNvPr>
          <p:cNvSpPr txBox="1">
            <a:spLocks/>
          </p:cNvSpPr>
          <p:nvPr/>
        </p:nvSpPr>
        <p:spPr>
          <a:xfrm>
            <a:off x="724411" y="2807292"/>
            <a:ext cx="7695178" cy="1601800"/>
          </a:xfrm>
          <a:prstGeom prst="rect">
            <a:avLst/>
          </a:prstGeom>
        </p:spPr>
        <p:txBody>
          <a:bodyPr vert="horz" lIns="36000" tIns="36000" rIns="36000" bIns="36000" rtlCol="0" anchor="t">
            <a:noAutofit/>
          </a:bodyPr>
          <a:lstStyle>
            <a:lvl1pPr marL="0" indent="0" algn="ctr" defTabSz="685800" rtl="0" eaLnBrk="1" latinLnBrk="0" hangingPunct="1">
              <a:lnSpc>
                <a:spcPct val="98000"/>
              </a:lnSpc>
              <a:spcBef>
                <a:spcPts val="0"/>
              </a:spcBef>
              <a:spcAft>
                <a:spcPts val="1300"/>
              </a:spcAft>
              <a:buFontTx/>
              <a:buNone/>
              <a:defRPr sz="1575" kern="1200" baseline="0">
                <a:gradFill flip="none" rotWithShape="1">
                  <a:gsLst>
                    <a:gs pos="0">
                      <a:schemeClr val="tx1"/>
                    </a:gs>
                    <a:gs pos="100000">
                      <a:schemeClr val="tx1">
                        <a:lumMod val="75000"/>
                      </a:schemeClr>
                    </a:gs>
                  </a:gsLst>
                  <a:lin ang="5400000" scaled="0"/>
                  <a:tileRect/>
                </a:gradFill>
                <a:latin typeface="+mn-lt"/>
                <a:ea typeface="+mn-ea"/>
                <a:cs typeface="+mn-cs"/>
              </a:defRPr>
            </a:lvl1pPr>
            <a:lvl2pPr marL="342900" indent="0" algn="ctr" defTabSz="685800" rtl="0" eaLnBrk="1" latinLnBrk="0" hangingPunct="1">
              <a:lnSpc>
                <a:spcPct val="98000"/>
              </a:lnSpc>
              <a:spcBef>
                <a:spcPts val="375"/>
              </a:spcBef>
              <a:buFontTx/>
              <a:buNone/>
              <a:defRPr sz="2000" b="1" i="0" kern="1200" baseline="0">
                <a:solidFill>
                  <a:schemeClr val="tx1">
                    <a:tint val="75000"/>
                  </a:schemeClr>
                </a:solidFill>
                <a:latin typeface="+mj-lt"/>
                <a:ea typeface="+mn-ea"/>
                <a:cs typeface="+mn-cs"/>
              </a:defRPr>
            </a:lvl2pPr>
            <a:lvl3pPr marL="685800" indent="0" algn="ctr" defTabSz="685800" rtl="0" eaLnBrk="1" latinLnBrk="0" hangingPunct="1">
              <a:lnSpc>
                <a:spcPct val="98000"/>
              </a:lnSpc>
              <a:spcBef>
                <a:spcPts val="0"/>
              </a:spcBef>
              <a:spcAft>
                <a:spcPts val="1300"/>
              </a:spcAft>
              <a:buClr>
                <a:srgbClr val="0063A5"/>
              </a:buClr>
              <a:buSzPct val="120000"/>
              <a:buFont typeface="Calibri" panose="020F0502020204030204" pitchFamily="34" charset="0"/>
              <a:buNone/>
              <a:defRPr sz="2000" kern="1200" baseline="0">
                <a:solidFill>
                  <a:schemeClr val="tx1">
                    <a:tint val="75000"/>
                  </a:schemeClr>
                </a:solidFill>
                <a:latin typeface="+mn-lt"/>
                <a:ea typeface="+mn-ea"/>
                <a:cs typeface="+mn-cs"/>
              </a:defRPr>
            </a:lvl3pPr>
            <a:lvl4pPr marL="1028700" indent="0" algn="ctr" defTabSz="685800" rtl="0" eaLnBrk="1" latinLnBrk="0" hangingPunct="1">
              <a:lnSpc>
                <a:spcPct val="98000"/>
              </a:lnSpc>
              <a:spcBef>
                <a:spcPts val="0"/>
              </a:spcBef>
              <a:spcAft>
                <a:spcPts val="1300"/>
              </a:spcAft>
              <a:buClr>
                <a:srgbClr val="0063A5"/>
              </a:buClr>
              <a:buSzPct val="100000"/>
              <a:buFont typeface="Arial" panose="020B0604020202020204" pitchFamily="34" charset="0"/>
              <a:buNone/>
              <a:defRPr sz="2000" kern="1200">
                <a:solidFill>
                  <a:schemeClr val="tx1">
                    <a:tint val="75000"/>
                  </a:schemeClr>
                </a:solidFill>
                <a:latin typeface="+mn-lt"/>
                <a:ea typeface="+mn-ea"/>
                <a:cs typeface="+mn-cs"/>
              </a:defRPr>
            </a:lvl4pPr>
            <a:lvl5pPr marL="1371600" indent="0" algn="ctr" defTabSz="685800" rtl="0" eaLnBrk="1" latinLnBrk="0" hangingPunct="1">
              <a:lnSpc>
                <a:spcPct val="98000"/>
              </a:lnSpc>
              <a:spcBef>
                <a:spcPts val="0"/>
              </a:spcBef>
              <a:spcAft>
                <a:spcPts val="1300"/>
              </a:spcAft>
              <a:buClr>
                <a:srgbClr val="0063A5"/>
              </a:buClr>
              <a:buSzPct val="120000"/>
              <a:buFont typeface="Wingdings" panose="05000000000000000000" pitchFamily="2" charset="2"/>
              <a:buNone/>
              <a:defRPr sz="2000" kern="1200">
                <a:solidFill>
                  <a:schemeClr val="tx1">
                    <a:tint val="75000"/>
                  </a:schemeClr>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9pPr>
          </a:lstStyle>
          <a:p>
            <a:pPr algn="l"/>
            <a:r>
              <a:rPr lang="en-AU" sz="1800" dirty="0">
                <a:latin typeface="VIC"/>
              </a:rPr>
              <a:t>Good practice points </a:t>
            </a:r>
            <a:r>
              <a:rPr lang="en-AU" sz="1800" dirty="0">
                <a:solidFill>
                  <a:srgbClr val="FF0000"/>
                </a:solidFill>
                <a:latin typeface="VIC"/>
              </a:rPr>
              <a:t>(GPPs) </a:t>
            </a:r>
            <a:r>
              <a:rPr lang="en-AU" sz="1800" dirty="0">
                <a:latin typeface="VIC"/>
              </a:rPr>
              <a:t>reflect the findings of CCOPMM’s review of all cases of maternal, perinatal and paediatric mortality, and severe acute maternal morbidity in a reporting year</a:t>
            </a:r>
          </a:p>
          <a:p>
            <a:pPr algn="l"/>
            <a:r>
              <a:rPr lang="en-AU" sz="1800" dirty="0">
                <a:latin typeface="VIC"/>
              </a:rPr>
              <a:t>They are designed to guide local improvements in clinical performance and can relate to our </a:t>
            </a:r>
            <a:r>
              <a:rPr lang="en-AU" sz="1800" b="1" dirty="0">
                <a:latin typeface="VIC"/>
              </a:rPr>
              <a:t>clinical care and/or the system or service we work in.</a:t>
            </a:r>
            <a:endParaRPr lang="en-AU" sz="1800" dirty="0">
              <a:latin typeface="VIC"/>
            </a:endParaRPr>
          </a:p>
          <a:p>
            <a:endParaRPr lang="en-AU" sz="1600" dirty="0"/>
          </a:p>
        </p:txBody>
      </p:sp>
      <p:pic>
        <p:nvPicPr>
          <p:cNvPr id="9" name="Picture 8">
            <a:extLst>
              <a:ext uri="{FF2B5EF4-FFF2-40B4-BE49-F238E27FC236}">
                <a16:creationId xmlns:a16="http://schemas.microsoft.com/office/drawing/2014/main" id="{E2031AB4-495D-C550-4739-6B74D0282054}"/>
              </a:ext>
            </a:extLst>
          </p:cNvPr>
          <p:cNvPicPr>
            <a:picLocks noChangeAspect="1"/>
          </p:cNvPicPr>
          <p:nvPr/>
        </p:nvPicPr>
        <p:blipFill rotWithShape="1">
          <a:blip r:embed="rId2"/>
          <a:srcRect t="13627" b="18794"/>
          <a:stretch/>
        </p:blipFill>
        <p:spPr>
          <a:xfrm>
            <a:off x="658169" y="622796"/>
            <a:ext cx="7761420" cy="1235627"/>
          </a:xfrm>
          <a:prstGeom prst="rect">
            <a:avLst/>
          </a:prstGeom>
        </p:spPr>
      </p:pic>
    </p:spTree>
    <p:extLst>
      <p:ext uri="{BB962C8B-B14F-4D97-AF65-F5344CB8AC3E}">
        <p14:creationId xmlns:p14="http://schemas.microsoft.com/office/powerpoint/2010/main" val="2788356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2768D10-2F83-586B-0DBA-0B1555D58837}"/>
              </a:ext>
            </a:extLst>
          </p:cNvPr>
          <p:cNvSpPr txBox="1">
            <a:spLocks/>
          </p:cNvSpPr>
          <p:nvPr/>
        </p:nvSpPr>
        <p:spPr>
          <a:xfrm>
            <a:off x="684000" y="777055"/>
            <a:ext cx="7740000" cy="474136"/>
          </a:xfrm>
          <a:prstGeom prst="rect">
            <a:avLst/>
          </a:prstGeom>
        </p:spPr>
        <p:txBody>
          <a:bodyPr vert="horz" lIns="36000" tIns="36000" rIns="36000" bIns="36000" rtlCol="0" anchor="t" anchorCtr="0">
            <a:noAutofit/>
          </a:bodyPr>
          <a:lstStyle>
            <a:lvl1pPr algn="l" defTabSz="685800" rtl="0" eaLnBrk="1" latinLnBrk="0" hangingPunct="1">
              <a:lnSpc>
                <a:spcPct val="95000"/>
              </a:lnSpc>
              <a:spcBef>
                <a:spcPct val="0"/>
              </a:spcBef>
              <a:spcAft>
                <a:spcPts val="600"/>
              </a:spcAft>
              <a:buNone/>
              <a:defRPr sz="2400" b="1" i="0" kern="1200" baseline="0">
                <a:solidFill>
                  <a:schemeClr val="tx2"/>
                </a:solidFill>
                <a:latin typeface="+mj-lt"/>
                <a:ea typeface="+mj-ea"/>
                <a:cs typeface="+mj-cs"/>
              </a:defRPr>
            </a:lvl1pPr>
          </a:lstStyle>
          <a:p>
            <a:r>
              <a:rPr lang="en-AU" dirty="0">
                <a:latin typeface="VIC"/>
              </a:rPr>
              <a:t>Good practice points: systems and/or processes </a:t>
            </a:r>
            <a:br>
              <a:rPr lang="en-AU" dirty="0">
                <a:latin typeface="VIC"/>
              </a:rPr>
            </a:br>
            <a:endParaRPr lang="en-AU" dirty="0">
              <a:latin typeface="VIC"/>
            </a:endParaRPr>
          </a:p>
        </p:txBody>
      </p:sp>
      <p:sp>
        <p:nvSpPr>
          <p:cNvPr id="4" name="Content Placeholder 1">
            <a:extLst>
              <a:ext uri="{FF2B5EF4-FFF2-40B4-BE49-F238E27FC236}">
                <a16:creationId xmlns:a16="http://schemas.microsoft.com/office/drawing/2014/main" id="{1A9809E3-ED82-3159-A2C6-3727C00AB686}"/>
              </a:ext>
            </a:extLst>
          </p:cNvPr>
          <p:cNvSpPr>
            <a:spLocks noGrp="1"/>
          </p:cNvSpPr>
          <p:nvPr>
            <p:ph sz="quarter" idx="13"/>
          </p:nvPr>
        </p:nvSpPr>
        <p:spPr>
          <a:xfrm>
            <a:off x="684000" y="1614730"/>
            <a:ext cx="7359970" cy="2228499"/>
          </a:xfrm>
        </p:spPr>
        <p:txBody>
          <a:bodyPr vert="horz" lIns="36000" tIns="36000" rIns="36000" bIns="36000" rtlCol="0" anchor="t">
            <a:noAutofit/>
          </a:bodyPr>
          <a:lstStyle/>
          <a:p>
            <a:pPr marL="467995" lvl="2" indent="-467995">
              <a:spcAft>
                <a:spcPts val="2400"/>
              </a:spcAft>
              <a:buClr>
                <a:schemeClr val="tx2"/>
              </a:buClr>
              <a:buSzPct val="95000"/>
              <a:buFont typeface="+mj-lt"/>
              <a:buAutoNum type="arabicPeriod"/>
            </a:pPr>
            <a:r>
              <a:rPr lang="en-AU" sz="1800" dirty="0">
                <a:latin typeface="VIC"/>
                <a:ea typeface="+mj-ea"/>
                <a:cs typeface="+mj-cs"/>
              </a:rPr>
              <a:t>Drawing up unfamiliar drugs</a:t>
            </a:r>
          </a:p>
          <a:p>
            <a:pPr marL="467995" lvl="2" indent="-467995">
              <a:spcAft>
                <a:spcPts val="2400"/>
              </a:spcAft>
              <a:buClr>
                <a:schemeClr val="tx2"/>
              </a:buClr>
              <a:buSzPct val="95000"/>
              <a:buFont typeface="+mj-lt"/>
              <a:buAutoNum type="arabicPeriod"/>
            </a:pPr>
            <a:r>
              <a:rPr lang="en-AU" sz="1800" dirty="0">
                <a:latin typeface="VIC"/>
                <a:ea typeface="+mj-ea"/>
                <a:cs typeface="+mj-cs"/>
              </a:rPr>
              <a:t>Imaging for children with dental braces</a:t>
            </a:r>
          </a:p>
          <a:p>
            <a:pPr marL="467995" lvl="2" indent="-467995">
              <a:spcAft>
                <a:spcPts val="2400"/>
              </a:spcAft>
              <a:buClr>
                <a:schemeClr val="tx2"/>
              </a:buClr>
              <a:buSzPct val="95000"/>
              <a:buFont typeface="+mj-lt"/>
              <a:buAutoNum type="arabicPeriod"/>
            </a:pPr>
            <a:r>
              <a:rPr lang="en-AU" sz="1800" dirty="0">
                <a:latin typeface="VIC"/>
                <a:ea typeface="+mj-ea"/>
                <a:cs typeface="+mj-cs"/>
              </a:rPr>
              <a:t>Managing children with development challenges and difficulty communicating</a:t>
            </a:r>
            <a:endParaRPr lang="en-AU" sz="1800" dirty="0"/>
          </a:p>
          <a:p>
            <a:endParaRPr lang="en-AU" dirty="0"/>
          </a:p>
          <a:p>
            <a:pPr algn="just"/>
            <a:r>
              <a:rPr lang="en-AU" dirty="0"/>
              <a:t>                                       </a:t>
            </a:r>
            <a:r>
              <a:rPr lang="en-AU" sz="1200" dirty="0">
                <a:solidFill>
                  <a:srgbClr val="FF0000"/>
                </a:solidFill>
                <a:latin typeface="VIC" panose="00000500000000000000" pitchFamily="2" charset="0"/>
              </a:rPr>
              <a:t>Please note: Full versions of these GPPs are in the notes below </a:t>
            </a:r>
          </a:p>
          <a:p>
            <a:endParaRPr lang="en-AU" dirty="0"/>
          </a:p>
          <a:p>
            <a:endParaRPr lang="en-AU" dirty="0"/>
          </a:p>
          <a:p>
            <a:r>
              <a:rPr lang="en-AU" dirty="0"/>
              <a:t>   </a:t>
            </a:r>
          </a:p>
          <a:p>
            <a:endParaRPr lang="en-AU" dirty="0"/>
          </a:p>
          <a:p>
            <a:r>
              <a:rPr lang="en-AU" dirty="0"/>
              <a:t>  </a:t>
            </a:r>
          </a:p>
        </p:txBody>
      </p:sp>
    </p:spTree>
    <p:extLst>
      <p:ext uri="{BB962C8B-B14F-4D97-AF65-F5344CB8AC3E}">
        <p14:creationId xmlns:p14="http://schemas.microsoft.com/office/powerpoint/2010/main" val="896972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4892E7-2099-44E4-99BA-21A495BFB62A}"/>
              </a:ext>
            </a:extLst>
          </p:cNvPr>
          <p:cNvSpPr>
            <a:spLocks noGrp="1"/>
          </p:cNvSpPr>
          <p:nvPr>
            <p:ph sz="quarter" idx="13"/>
          </p:nvPr>
        </p:nvSpPr>
        <p:spPr>
          <a:xfrm>
            <a:off x="720000" y="1605559"/>
            <a:ext cx="7404578" cy="2466979"/>
          </a:xfrm>
        </p:spPr>
        <p:txBody>
          <a:bodyPr vert="horz" lIns="36000" tIns="36000" rIns="36000" bIns="36000" rtlCol="0" anchor="t">
            <a:noAutofit/>
          </a:bodyPr>
          <a:lstStyle/>
          <a:p>
            <a:pPr marL="467995" lvl="2" indent="-467995">
              <a:spcAft>
                <a:spcPts val="2400"/>
              </a:spcAft>
              <a:buClr>
                <a:schemeClr val="tx2"/>
              </a:buClr>
              <a:buSzPct val="95000"/>
              <a:buFont typeface="+mj-lt"/>
              <a:buAutoNum type="arabicPeriod"/>
            </a:pPr>
            <a:r>
              <a:rPr lang="en-AU" sz="1800" dirty="0">
                <a:latin typeface="VIC"/>
                <a:ea typeface="+mj-ea"/>
                <a:cs typeface="+mj-cs"/>
              </a:rPr>
              <a:t>Urgent ventilation when anaphylaxis does not respond to adrenaline </a:t>
            </a:r>
          </a:p>
          <a:p>
            <a:pPr marL="467995" lvl="2" indent="-467995">
              <a:spcAft>
                <a:spcPts val="2400"/>
              </a:spcAft>
              <a:buClr>
                <a:schemeClr val="tx2"/>
              </a:buClr>
              <a:buSzPct val="95000"/>
              <a:buFont typeface="+mj-lt"/>
              <a:buAutoNum type="arabicPeriod"/>
            </a:pPr>
            <a:r>
              <a:rPr lang="en-AU" sz="1800" dirty="0">
                <a:latin typeface="VIC"/>
                <a:ea typeface="+mj-ea"/>
                <a:cs typeface="+mj-cs"/>
              </a:rPr>
              <a:t> Adrenaline injector device for all adolescents with specific food allergies or comorbidities </a:t>
            </a:r>
          </a:p>
          <a:p>
            <a:pPr marL="467995" lvl="2" indent="-467995">
              <a:spcAft>
                <a:spcPts val="2400"/>
              </a:spcAft>
              <a:buClr>
                <a:schemeClr val="tx2"/>
              </a:buClr>
              <a:buSzPct val="95000"/>
              <a:buFont typeface="+mj-lt"/>
              <a:buAutoNum type="arabicPeriod"/>
            </a:pPr>
            <a:r>
              <a:rPr lang="en-AU" sz="1800" dirty="0">
                <a:latin typeface="VIC"/>
                <a:ea typeface="+mj-ea"/>
                <a:cs typeface="+mj-cs"/>
              </a:rPr>
              <a:t>Early recognition of meningoencephalitis </a:t>
            </a:r>
            <a:endParaRPr lang="en-US" sz="1800" dirty="0">
              <a:latin typeface="VIC"/>
              <a:ea typeface="+mj-ea"/>
              <a:cs typeface="+mj-cs"/>
            </a:endParaRPr>
          </a:p>
          <a:p>
            <a:endParaRPr lang="en-AU" sz="1800" dirty="0"/>
          </a:p>
          <a:p>
            <a:r>
              <a:rPr lang="en-AU" sz="1200" dirty="0">
                <a:solidFill>
                  <a:srgbClr val="FF0000"/>
                </a:solidFill>
                <a:latin typeface="VIC" panose="00000500000000000000" pitchFamily="2" charset="0"/>
              </a:rPr>
              <a:t>                                                                       Please note: Full versions of these GPPs are in the notes below</a:t>
            </a:r>
          </a:p>
          <a:p>
            <a:r>
              <a:rPr lang="en-AU" dirty="0"/>
              <a:t>   </a:t>
            </a:r>
          </a:p>
          <a:p>
            <a:endParaRPr lang="en-AU" dirty="0"/>
          </a:p>
          <a:p>
            <a:endParaRPr lang="en-AU" dirty="0"/>
          </a:p>
          <a:p>
            <a:r>
              <a:rPr lang="en-AU" dirty="0"/>
              <a:t>   </a:t>
            </a:r>
          </a:p>
          <a:p>
            <a:endParaRPr lang="en-AU" dirty="0"/>
          </a:p>
          <a:p>
            <a:r>
              <a:rPr lang="en-AU" dirty="0"/>
              <a:t>  </a:t>
            </a:r>
          </a:p>
        </p:txBody>
      </p:sp>
      <p:sp>
        <p:nvSpPr>
          <p:cNvPr id="5" name="Title 4">
            <a:extLst>
              <a:ext uri="{FF2B5EF4-FFF2-40B4-BE49-F238E27FC236}">
                <a16:creationId xmlns:a16="http://schemas.microsoft.com/office/drawing/2014/main" id="{5BC37012-939B-42FB-5EAB-384E2069E778}"/>
              </a:ext>
            </a:extLst>
          </p:cNvPr>
          <p:cNvSpPr>
            <a:spLocks noGrp="1"/>
          </p:cNvSpPr>
          <p:nvPr>
            <p:ph type="title"/>
          </p:nvPr>
        </p:nvSpPr>
        <p:spPr/>
        <p:txBody>
          <a:bodyPr/>
          <a:lstStyle/>
          <a:p>
            <a:r>
              <a:rPr lang="en-AU">
                <a:latin typeface="VIC"/>
              </a:rPr>
              <a:t>Good practice points: clinical</a:t>
            </a:r>
            <a:endParaRPr lang="en-US">
              <a:latin typeface="VIC"/>
            </a:endParaRPr>
          </a:p>
        </p:txBody>
      </p:sp>
    </p:spTree>
    <p:extLst>
      <p:ext uri="{BB962C8B-B14F-4D97-AF65-F5344CB8AC3E}">
        <p14:creationId xmlns:p14="http://schemas.microsoft.com/office/powerpoint/2010/main" val="963464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2A4AF2-B3B0-4CE6-ABDD-1EE419AF5583}"/>
              </a:ext>
            </a:extLst>
          </p:cNvPr>
          <p:cNvSpPr>
            <a:spLocks noGrp="1"/>
          </p:cNvSpPr>
          <p:nvPr>
            <p:ph sz="quarter" idx="13"/>
          </p:nvPr>
        </p:nvSpPr>
        <p:spPr>
          <a:xfrm>
            <a:off x="752965" y="1797645"/>
            <a:ext cx="5520776" cy="2747475"/>
          </a:xfrm>
        </p:spPr>
        <p:txBody>
          <a:bodyPr vert="horz" lIns="36000" tIns="36000" rIns="36000" bIns="36000" rtlCol="0" anchor="t">
            <a:noAutofit/>
          </a:bodyPr>
          <a:lstStyle/>
          <a:p>
            <a:pPr marL="467995" lvl="2" indent="-467995">
              <a:spcAft>
                <a:spcPts val="2400"/>
              </a:spcAft>
              <a:buClr>
                <a:schemeClr val="tx2"/>
              </a:buClr>
              <a:buSzPct val="95000"/>
              <a:buFont typeface="+mj-lt"/>
              <a:buAutoNum type="arabicPeriod"/>
            </a:pPr>
            <a:r>
              <a:rPr lang="en-AU" sz="1800">
                <a:latin typeface="VIC"/>
                <a:ea typeface="+mj-ea"/>
                <a:cs typeface="+mj-cs"/>
              </a:rPr>
              <a:t>Unfamiliar</a:t>
            </a:r>
            <a:r>
              <a:rPr lang="en-AU" sz="1800">
                <a:effectLst/>
                <a:latin typeface="VIC"/>
                <a:ea typeface="Calibri" panose="020F0502020204030204" pitchFamily="34" charset="0"/>
              </a:rPr>
              <a:t> </a:t>
            </a:r>
            <a:r>
              <a:rPr lang="en-AU" sz="1800">
                <a:latin typeface="VIC"/>
                <a:ea typeface="+mj-ea"/>
                <a:cs typeface="+mj-cs"/>
              </a:rPr>
              <a:t>sleep sites for infants</a:t>
            </a:r>
          </a:p>
          <a:p>
            <a:pPr marL="467995" lvl="2" indent="-467995">
              <a:buClr>
                <a:schemeClr val="tx2"/>
              </a:buClr>
              <a:buSzPct val="95000"/>
              <a:buFont typeface="+mj-lt"/>
              <a:buAutoNum type="arabicPeriod"/>
            </a:pPr>
            <a:r>
              <a:rPr lang="en-AU" sz="1800">
                <a:latin typeface="VIC"/>
                <a:ea typeface="+mj-ea"/>
                <a:cs typeface="+mj-cs"/>
              </a:rPr>
              <a:t>Managing illness on school trips </a:t>
            </a:r>
          </a:p>
          <a:p>
            <a:pPr marL="467995" lvl="2" indent="-467995"/>
            <a:endParaRPr lang="en-AU" sz="1600">
              <a:latin typeface="Arial" panose="020B0604020202020204" pitchFamily="34" charset="0"/>
            </a:endParaRPr>
          </a:p>
          <a:p>
            <a:pPr marL="467995" lvl="2" indent="-467995"/>
            <a:endParaRPr lang="en-AU" sz="1600"/>
          </a:p>
        </p:txBody>
      </p:sp>
      <p:sp>
        <p:nvSpPr>
          <p:cNvPr id="6" name="Title 2">
            <a:extLst>
              <a:ext uri="{FF2B5EF4-FFF2-40B4-BE49-F238E27FC236}">
                <a16:creationId xmlns:a16="http://schemas.microsoft.com/office/drawing/2014/main" id="{2D535DFC-7342-B28E-7C96-3F1E92D5C797}"/>
              </a:ext>
            </a:extLst>
          </p:cNvPr>
          <p:cNvSpPr>
            <a:spLocks noGrp="1"/>
          </p:cNvSpPr>
          <p:nvPr>
            <p:ph type="title"/>
          </p:nvPr>
        </p:nvSpPr>
        <p:spPr>
          <a:xfrm>
            <a:off x="752965" y="824486"/>
            <a:ext cx="7739062" cy="828675"/>
          </a:xfrm>
        </p:spPr>
        <p:txBody>
          <a:bodyPr/>
          <a:lstStyle/>
          <a:p>
            <a:r>
              <a:rPr lang="en-AU">
                <a:latin typeface="VIC"/>
              </a:rPr>
              <a:t>Good practice points: consumers</a:t>
            </a:r>
            <a:br>
              <a:rPr lang="en-AU"/>
            </a:br>
            <a:endParaRPr lang="en-AU"/>
          </a:p>
        </p:txBody>
      </p:sp>
      <p:sp>
        <p:nvSpPr>
          <p:cNvPr id="4" name="TextBox 3">
            <a:extLst>
              <a:ext uri="{FF2B5EF4-FFF2-40B4-BE49-F238E27FC236}">
                <a16:creationId xmlns:a16="http://schemas.microsoft.com/office/drawing/2014/main" id="{58534AD0-1BF0-450C-BBBC-E97FB41F25FA}"/>
              </a:ext>
            </a:extLst>
          </p:cNvPr>
          <p:cNvSpPr txBox="1"/>
          <p:nvPr/>
        </p:nvSpPr>
        <p:spPr>
          <a:xfrm>
            <a:off x="3513353" y="4050497"/>
            <a:ext cx="6278405" cy="273280"/>
          </a:xfrm>
          <a:prstGeom prst="rect">
            <a:avLst/>
          </a:prstGeom>
          <a:noFill/>
        </p:spPr>
        <p:txBody>
          <a:bodyPr wrap="square">
            <a:spAutoFit/>
          </a:bodyPr>
          <a:lstStyle/>
          <a:p>
            <a:r>
              <a:rPr lang="en-AU" sz="1200" dirty="0">
                <a:solidFill>
                  <a:srgbClr val="FF0000"/>
                </a:solidFill>
                <a:latin typeface="VIC" panose="00000500000000000000" pitchFamily="2" charset="0"/>
              </a:rPr>
              <a:t>Please note: Full versions of these GPPs are in the notes below </a:t>
            </a:r>
            <a:endParaRPr lang="en-AU" sz="1200" dirty="0"/>
          </a:p>
        </p:txBody>
      </p:sp>
    </p:spTree>
    <p:extLst>
      <p:ext uri="{BB962C8B-B14F-4D97-AF65-F5344CB8AC3E}">
        <p14:creationId xmlns:p14="http://schemas.microsoft.com/office/powerpoint/2010/main" val="2213016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24B6CD-F506-4914-8021-F89A37A07030}"/>
              </a:ext>
            </a:extLst>
          </p:cNvPr>
          <p:cNvSpPr>
            <a:spLocks noGrp="1"/>
          </p:cNvSpPr>
          <p:nvPr>
            <p:ph type="ctrTitle"/>
          </p:nvPr>
        </p:nvSpPr>
        <p:spPr>
          <a:xfrm>
            <a:off x="695546" y="739169"/>
            <a:ext cx="7742591" cy="2087793"/>
          </a:xfrm>
        </p:spPr>
        <p:txBody>
          <a:bodyPr anchor="b">
            <a:normAutofit/>
          </a:bodyPr>
          <a:lstStyle/>
          <a:p>
            <a:pPr algn="l">
              <a:spcBef>
                <a:spcPts val="1200"/>
              </a:spcBef>
            </a:pPr>
            <a:r>
              <a:rPr lang="en-AU" sz="2400">
                <a:effectLst>
                  <a:glow rad="38100">
                    <a:schemeClr val="bg1">
                      <a:lumMod val="65000"/>
                      <a:lumOff val="35000"/>
                      <a:alpha val="50000"/>
                    </a:schemeClr>
                  </a:glow>
                </a:effectLst>
                <a:latin typeface="VIC" panose="00000500000000000000" pitchFamily="2" charset="0"/>
              </a:rPr>
              <a:t>For more information</a:t>
            </a:r>
            <a:endParaRPr lang="en-AU" sz="1400">
              <a:effectLst>
                <a:glow rad="38100">
                  <a:schemeClr val="bg1">
                    <a:lumMod val="65000"/>
                    <a:lumOff val="35000"/>
                    <a:alpha val="50000"/>
                  </a:schemeClr>
                </a:glow>
              </a:effectLst>
              <a:latin typeface="VIC" panose="00000500000000000000" pitchFamily="2" charset="0"/>
            </a:endParaRPr>
          </a:p>
        </p:txBody>
      </p:sp>
      <p:sp>
        <p:nvSpPr>
          <p:cNvPr id="2" name="Content Placeholder 1">
            <a:extLst>
              <a:ext uri="{FF2B5EF4-FFF2-40B4-BE49-F238E27FC236}">
                <a16:creationId xmlns:a16="http://schemas.microsoft.com/office/drawing/2014/main" id="{654A77C6-7AB1-46A5-A8CB-6BD0EE0B3241}"/>
              </a:ext>
            </a:extLst>
          </p:cNvPr>
          <p:cNvSpPr>
            <a:spLocks noGrp="1"/>
          </p:cNvSpPr>
          <p:nvPr>
            <p:ph type="subTitle" idx="1"/>
          </p:nvPr>
        </p:nvSpPr>
        <p:spPr>
          <a:xfrm>
            <a:off x="738086" y="3357568"/>
            <a:ext cx="6507167" cy="1430073"/>
          </a:xfrm>
        </p:spPr>
        <p:txBody>
          <a:bodyPr numCol="1" anchor="t">
            <a:normAutofit fontScale="92500" lnSpcReduction="20000"/>
          </a:bodyPr>
          <a:lstStyle/>
          <a:p>
            <a:pPr lvl="0" algn="l">
              <a:spcAft>
                <a:spcPts val="600"/>
              </a:spcAft>
            </a:pPr>
            <a:r>
              <a:rPr lang="en-AU" sz="1700">
                <a:latin typeface="VIC" panose="00000500000000000000" pitchFamily="2" charset="0"/>
              </a:rPr>
              <a:t>Refer to CCOPMM’s other slide packs on:</a:t>
            </a:r>
          </a:p>
          <a:p>
            <a:pPr marL="285750" lvl="0" indent="-285750" algn="l">
              <a:spcAft>
                <a:spcPts val="600"/>
              </a:spcAft>
              <a:buClr>
                <a:schemeClr val="tx2"/>
              </a:buClr>
              <a:buSzPct val="120000"/>
              <a:buFont typeface="Arial" panose="020B0604020202020204" pitchFamily="34" charset="0"/>
              <a:buChar char="•"/>
            </a:pPr>
            <a:r>
              <a:rPr lang="en-AU" sz="1700">
                <a:latin typeface="VIC" panose="00000500000000000000" pitchFamily="2" charset="0"/>
              </a:rPr>
              <a:t>Mothers and babies</a:t>
            </a:r>
          </a:p>
          <a:p>
            <a:pPr marL="285750" lvl="0" indent="-285750" algn="l">
              <a:spcAft>
                <a:spcPts val="600"/>
              </a:spcAft>
              <a:buClr>
                <a:schemeClr val="tx2"/>
              </a:buClr>
              <a:buSzPct val="120000"/>
              <a:buFont typeface="Arial" panose="020B0604020202020204" pitchFamily="34" charset="0"/>
              <a:buChar char="•"/>
            </a:pPr>
            <a:r>
              <a:rPr lang="en-AU" sz="1700">
                <a:latin typeface="VIC" panose="00000500000000000000" pitchFamily="2" charset="0"/>
              </a:rPr>
              <a:t>Maternal mortality and morbidity</a:t>
            </a:r>
          </a:p>
          <a:p>
            <a:pPr marL="285750" lvl="0" indent="-285750" algn="l">
              <a:spcAft>
                <a:spcPts val="600"/>
              </a:spcAft>
              <a:buClr>
                <a:schemeClr val="tx2"/>
              </a:buClr>
              <a:buSzPct val="120000"/>
              <a:buFont typeface="Arial" panose="020B0604020202020204" pitchFamily="34" charset="0"/>
              <a:buChar char="•"/>
            </a:pPr>
            <a:r>
              <a:rPr lang="en-AU" sz="1700">
                <a:latin typeface="VIC" panose="00000500000000000000" pitchFamily="2" charset="0"/>
              </a:rPr>
              <a:t>Perinatal mortality</a:t>
            </a:r>
          </a:p>
          <a:p>
            <a:pPr marL="285750" indent="-285750" algn="l">
              <a:spcAft>
                <a:spcPts val="600"/>
              </a:spcAft>
              <a:buClr>
                <a:schemeClr val="tx2"/>
              </a:buClr>
              <a:buSzPct val="120000"/>
              <a:buFont typeface="Arial" panose="020B0604020202020204" pitchFamily="34" charset="0"/>
              <a:buChar char="•"/>
            </a:pPr>
            <a:r>
              <a:rPr lang="en-AU" sz="1700">
                <a:latin typeface="VIC" panose="00000500000000000000" pitchFamily="2" charset="0"/>
              </a:rPr>
              <a:t>2020 recommendations</a:t>
            </a:r>
          </a:p>
          <a:p>
            <a:endParaRPr lang="en-AU" sz="1500"/>
          </a:p>
        </p:txBody>
      </p:sp>
      <p:sp>
        <p:nvSpPr>
          <p:cNvPr id="8" name="TextBox 7">
            <a:extLst>
              <a:ext uri="{FF2B5EF4-FFF2-40B4-BE49-F238E27FC236}">
                <a16:creationId xmlns:a16="http://schemas.microsoft.com/office/drawing/2014/main" id="{B4410772-CDF7-42CF-829B-8FBF77259AD8}"/>
              </a:ext>
            </a:extLst>
          </p:cNvPr>
          <p:cNvSpPr txBox="1"/>
          <p:nvPr/>
        </p:nvSpPr>
        <p:spPr>
          <a:xfrm>
            <a:off x="2286000" y="2378135"/>
            <a:ext cx="4572000" cy="393954"/>
          </a:xfrm>
          <a:prstGeom prst="rect">
            <a:avLst/>
          </a:prstGeom>
          <a:noFill/>
        </p:spPr>
        <p:txBody>
          <a:bodyPr wrap="square">
            <a:spAutoFit/>
          </a:bodyPr>
          <a:lstStyle/>
          <a:p>
            <a:r>
              <a:rPr lang="en-AU" b="0" i="0">
                <a:solidFill>
                  <a:srgbClr val="000000"/>
                </a:solidFill>
                <a:effectLst/>
                <a:latin typeface="Times New Roman" panose="02020603050405020304" pitchFamily="18" charset="0"/>
              </a:rPr>
              <a:t> </a:t>
            </a:r>
            <a:endParaRPr lang="en-AU"/>
          </a:p>
        </p:txBody>
      </p:sp>
      <p:sp>
        <p:nvSpPr>
          <p:cNvPr id="10" name="TextBox 9">
            <a:extLst>
              <a:ext uri="{FF2B5EF4-FFF2-40B4-BE49-F238E27FC236}">
                <a16:creationId xmlns:a16="http://schemas.microsoft.com/office/drawing/2014/main" id="{FA2F872C-D2C4-4D46-A8CA-04D41950189E}"/>
              </a:ext>
            </a:extLst>
          </p:cNvPr>
          <p:cNvSpPr txBox="1"/>
          <p:nvPr/>
        </p:nvSpPr>
        <p:spPr>
          <a:xfrm>
            <a:off x="512383" y="2727168"/>
            <a:ext cx="7893531" cy="636585"/>
          </a:xfrm>
          <a:prstGeom prst="rect">
            <a:avLst/>
          </a:prstGeom>
          <a:noFill/>
        </p:spPr>
        <p:txBody>
          <a:bodyPr wrap="square" lIns="91440" tIns="45720" rIns="91440" bIns="45720" anchor="t">
            <a:spAutoFit/>
          </a:bodyPr>
          <a:lstStyle/>
          <a:p>
            <a:r>
              <a:rPr lang="en-AU" sz="1800" u="sng">
                <a:solidFill>
                  <a:srgbClr val="0563C1"/>
                </a:solidFill>
                <a:effectLst/>
                <a:latin typeface="VIC" panose="00000500000000000000" pitchFamily="2" charset="0"/>
                <a:ea typeface="Calibri" panose="020F0502020204030204" pitchFamily="34" charset="0"/>
                <a:hlinkClick r:id="rId2"/>
              </a:rPr>
              <a:t>https://www.safercare.vic.gov.au/reports-and-publications/victorias-mothers-babies-and-children-2021-report-and-presentations</a:t>
            </a:r>
            <a:endParaRPr lang="en-AU" sz="1400">
              <a:latin typeface="VIC" panose="00000500000000000000" pitchFamily="2" charset="0"/>
            </a:endParaRPr>
          </a:p>
        </p:txBody>
      </p:sp>
      <p:pic>
        <p:nvPicPr>
          <p:cNvPr id="4" name="Picture 3">
            <a:extLst>
              <a:ext uri="{FF2B5EF4-FFF2-40B4-BE49-F238E27FC236}">
                <a16:creationId xmlns:a16="http://schemas.microsoft.com/office/drawing/2014/main" id="{8B70F5F4-9308-DD53-875A-C483C5E46E6F}"/>
              </a:ext>
            </a:extLst>
          </p:cNvPr>
          <p:cNvPicPr>
            <a:picLocks noChangeAspect="1"/>
          </p:cNvPicPr>
          <p:nvPr/>
        </p:nvPicPr>
        <p:blipFill rotWithShape="1">
          <a:blip r:embed="rId3"/>
          <a:srcRect t="13627" b="18794"/>
          <a:stretch/>
        </p:blipFill>
        <p:spPr>
          <a:xfrm>
            <a:off x="676717" y="739170"/>
            <a:ext cx="7761420" cy="1590444"/>
          </a:xfrm>
          <a:prstGeom prst="rect">
            <a:avLst/>
          </a:prstGeom>
        </p:spPr>
      </p:pic>
    </p:spTree>
    <p:extLst>
      <p:ext uri="{BB962C8B-B14F-4D97-AF65-F5344CB8AC3E}">
        <p14:creationId xmlns:p14="http://schemas.microsoft.com/office/powerpoint/2010/main" val="1602202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7C535D-85FB-41C0-8E4A-94C82C6AE4BD}"/>
              </a:ext>
            </a:extLst>
          </p:cNvPr>
          <p:cNvSpPr>
            <a:spLocks noGrp="1"/>
          </p:cNvSpPr>
          <p:nvPr>
            <p:ph sz="quarter" idx="13"/>
          </p:nvPr>
        </p:nvSpPr>
        <p:spPr>
          <a:xfrm>
            <a:off x="702000" y="1728000"/>
            <a:ext cx="7740000" cy="2880000"/>
          </a:xfrm>
        </p:spPr>
        <p:txBody>
          <a:bodyPr/>
          <a:lstStyle/>
          <a:p>
            <a:r>
              <a:rPr lang="en-AU">
                <a:latin typeface="VIC" panose="00000500000000000000" pitchFamily="2" charset="0"/>
              </a:rPr>
              <a:t>	</a:t>
            </a:r>
            <a:r>
              <a:rPr lang="en-AU">
                <a:effectLst/>
                <a:latin typeface="VIC" panose="00000500000000000000" pitchFamily="2" charset="0"/>
                <a:hlinkClick r:id="rId2" tooltip="https://www.safercare.vic.gov.au/about/ccopmm"/>
              </a:rPr>
              <a:t>https://www.safercare.vic.gov.au/about/ccopmm</a:t>
            </a:r>
            <a:r>
              <a:rPr lang="en-AU">
                <a:latin typeface="VIC" panose="00000500000000000000" pitchFamily="2" charset="0"/>
              </a:rPr>
              <a:t>,</a:t>
            </a:r>
          </a:p>
          <a:p>
            <a:r>
              <a:rPr lang="en-AU">
                <a:latin typeface="VIC" panose="00000500000000000000" pitchFamily="2" charset="0"/>
              </a:rPr>
              <a:t>	</a:t>
            </a:r>
            <a:r>
              <a:rPr lang="en-AU">
                <a:latin typeface="VIC" panose="00000500000000000000" pitchFamily="2" charset="0"/>
                <a:hlinkClick r:id="rId3"/>
              </a:rPr>
              <a:t>ccopmm@safercare.vic.gov.au</a:t>
            </a:r>
            <a:endParaRPr lang="en-AU">
              <a:latin typeface="VIC" panose="00000500000000000000" pitchFamily="2" charset="0"/>
            </a:endParaRPr>
          </a:p>
          <a:p>
            <a:r>
              <a:rPr lang="en-AU">
                <a:latin typeface="VIC" panose="00000500000000000000" pitchFamily="2" charset="0"/>
              </a:rPr>
              <a:t>	</a:t>
            </a:r>
            <a:r>
              <a:rPr lang="en-AU">
                <a:latin typeface="VIC" panose="00000500000000000000" pitchFamily="2" charset="0"/>
                <a:hlinkClick r:id="rId4"/>
              </a:rPr>
              <a:t>@safercarevic</a:t>
            </a:r>
            <a:endParaRPr lang="en-AU">
              <a:latin typeface="VIC" panose="00000500000000000000" pitchFamily="2" charset="0"/>
            </a:endParaRPr>
          </a:p>
          <a:p>
            <a:r>
              <a:rPr lang="en-AU">
                <a:latin typeface="VIC" panose="00000500000000000000" pitchFamily="2" charset="0"/>
              </a:rPr>
              <a:t>	</a:t>
            </a:r>
            <a:r>
              <a:rPr lang="en-AU">
                <a:latin typeface="VIC" panose="00000500000000000000" pitchFamily="2" charset="0"/>
                <a:hlinkClick r:id="rId5"/>
              </a:rPr>
              <a:t>Safer Care Victoria</a:t>
            </a:r>
            <a:endParaRPr lang="en-AU">
              <a:latin typeface="VIC" panose="00000500000000000000" pitchFamily="2" charset="0"/>
            </a:endParaRPr>
          </a:p>
        </p:txBody>
      </p:sp>
      <p:sp>
        <p:nvSpPr>
          <p:cNvPr id="3" name="Title 2">
            <a:extLst>
              <a:ext uri="{FF2B5EF4-FFF2-40B4-BE49-F238E27FC236}">
                <a16:creationId xmlns:a16="http://schemas.microsoft.com/office/drawing/2014/main" id="{FF6AB92A-E6A9-410B-8E60-3D71B9B24365}"/>
              </a:ext>
            </a:extLst>
          </p:cNvPr>
          <p:cNvSpPr>
            <a:spLocks noGrp="1"/>
          </p:cNvSpPr>
          <p:nvPr>
            <p:ph type="title"/>
          </p:nvPr>
        </p:nvSpPr>
        <p:spPr/>
        <p:txBody>
          <a:bodyPr/>
          <a:lstStyle/>
          <a:p>
            <a:r>
              <a:rPr lang="en-AU">
                <a:latin typeface="VIC" panose="00000500000000000000" pitchFamily="2" charset="0"/>
              </a:rPr>
              <a:t>Connect with us</a:t>
            </a:r>
          </a:p>
        </p:txBody>
      </p:sp>
      <p:pic>
        <p:nvPicPr>
          <p:cNvPr id="4" name="Picture 3">
            <a:extLst>
              <a:ext uri="{FF2B5EF4-FFF2-40B4-BE49-F238E27FC236}">
                <a16:creationId xmlns:a16="http://schemas.microsoft.com/office/drawing/2014/main" id="{AFC759B8-9DAD-4E5C-BF89-97AD20DB9EF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4686"/>
          <a:stretch/>
        </p:blipFill>
        <p:spPr>
          <a:xfrm>
            <a:off x="909176" y="1728000"/>
            <a:ext cx="316226" cy="425988"/>
          </a:xfrm>
          <a:prstGeom prst="rect">
            <a:avLst/>
          </a:prstGeom>
        </p:spPr>
      </p:pic>
      <p:pic>
        <p:nvPicPr>
          <p:cNvPr id="5" name="Picture 4">
            <a:extLst>
              <a:ext uri="{FF2B5EF4-FFF2-40B4-BE49-F238E27FC236}">
                <a16:creationId xmlns:a16="http://schemas.microsoft.com/office/drawing/2014/main" id="{8C8B40B7-BAFB-4C8A-A7A8-EE92425590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1719" y="2293620"/>
            <a:ext cx="341034" cy="341034"/>
          </a:xfrm>
          <a:prstGeom prst="rect">
            <a:avLst/>
          </a:prstGeom>
        </p:spPr>
      </p:pic>
      <p:pic>
        <p:nvPicPr>
          <p:cNvPr id="6" name="Picture 5">
            <a:extLst>
              <a:ext uri="{FF2B5EF4-FFF2-40B4-BE49-F238E27FC236}">
                <a16:creationId xmlns:a16="http://schemas.microsoft.com/office/drawing/2014/main" id="{1C1E92BA-B4B0-48A3-80C8-375612FE0A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7326" y="2774286"/>
            <a:ext cx="345427" cy="281334"/>
          </a:xfrm>
          <a:prstGeom prst="rect">
            <a:avLst/>
          </a:prstGeom>
        </p:spPr>
      </p:pic>
      <p:pic>
        <p:nvPicPr>
          <p:cNvPr id="7" name="Picture 6">
            <a:extLst>
              <a:ext uri="{FF2B5EF4-FFF2-40B4-BE49-F238E27FC236}">
                <a16:creationId xmlns:a16="http://schemas.microsoft.com/office/drawing/2014/main" id="{40BB948A-1DC2-49C8-87B8-33F3CB354343}"/>
              </a:ext>
            </a:extLst>
          </p:cNvPr>
          <p:cNvPicPr>
            <a:picLocks noChangeAspect="1"/>
          </p:cNvPicPr>
          <p:nvPr/>
        </p:nvPicPr>
        <p:blipFill rotWithShape="1">
          <a:blip r:embed="rId9">
            <a:extLst>
              <a:ext uri="{28A0092B-C50C-407E-A947-70E740481C1C}">
                <a14:useLocalDpi xmlns:a14="http://schemas.microsoft.com/office/drawing/2010/main" val="0"/>
              </a:ext>
            </a:extLst>
          </a:blip>
          <a:srcRect l="26326" t="32840" r="30457" b="31375"/>
          <a:stretch/>
        </p:blipFill>
        <p:spPr>
          <a:xfrm>
            <a:off x="827462" y="3116581"/>
            <a:ext cx="490798" cy="406394"/>
          </a:xfrm>
          <a:prstGeom prst="rect">
            <a:avLst/>
          </a:prstGeom>
        </p:spPr>
      </p:pic>
    </p:spTree>
    <p:extLst>
      <p:ext uri="{BB962C8B-B14F-4D97-AF65-F5344CB8AC3E}">
        <p14:creationId xmlns:p14="http://schemas.microsoft.com/office/powerpoint/2010/main" val="531815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AF0DEE-1355-4F39-907A-AF2E84A0A5ED}"/>
              </a:ext>
            </a:extLst>
          </p:cNvPr>
          <p:cNvSpPr>
            <a:spLocks noGrp="1"/>
          </p:cNvSpPr>
          <p:nvPr>
            <p:ph sz="quarter" idx="13"/>
          </p:nvPr>
        </p:nvSpPr>
        <p:spPr>
          <a:xfrm>
            <a:off x="684000" y="1509773"/>
            <a:ext cx="7740000" cy="3041285"/>
          </a:xfrm>
        </p:spPr>
        <p:txBody>
          <a:bodyPr/>
          <a:lstStyle/>
          <a:p>
            <a:pPr marL="0" lvl="2" indent="0">
              <a:buNone/>
            </a:pPr>
            <a:r>
              <a:rPr lang="en-AU" sz="1800">
                <a:latin typeface="VIC" panose="00000500000000000000" pitchFamily="2" charset="0"/>
              </a:rPr>
              <a:t>Legislative responsibility for data collection:</a:t>
            </a:r>
          </a:p>
          <a:p>
            <a:pPr lvl="2"/>
            <a:r>
              <a:rPr lang="en-AU" sz="1800">
                <a:latin typeface="VIC" panose="00000500000000000000" pitchFamily="2" charset="0"/>
              </a:rPr>
              <a:t>Victorian Perinatal Data Collection (VPDC)</a:t>
            </a:r>
          </a:p>
          <a:p>
            <a:pPr lvl="2"/>
            <a:r>
              <a:rPr lang="en-AU" sz="1800">
                <a:latin typeface="VIC" panose="00000500000000000000" pitchFamily="2" charset="0"/>
              </a:rPr>
              <a:t>Victorian Congenital anomalies register (VCAR)</a:t>
            </a:r>
          </a:p>
          <a:p>
            <a:pPr marL="0" lvl="2" indent="0">
              <a:buNone/>
            </a:pPr>
            <a:r>
              <a:rPr lang="en-AU" sz="1800">
                <a:latin typeface="VIC" panose="00000500000000000000" pitchFamily="2" charset="0"/>
              </a:rPr>
              <a:t>Legislative responsibility for health surveillance: </a:t>
            </a:r>
          </a:p>
          <a:p>
            <a:pPr lvl="2"/>
            <a:r>
              <a:rPr lang="en-AU" sz="1800">
                <a:latin typeface="VIC" panose="00000500000000000000" pitchFamily="2" charset="0"/>
              </a:rPr>
              <a:t>Mortality collections and review of perinatal, child and adolescent, and maternal mortality</a:t>
            </a:r>
          </a:p>
          <a:p>
            <a:pPr lvl="2"/>
            <a:r>
              <a:rPr lang="en-AU" sz="1800">
                <a:latin typeface="VIC" panose="00000500000000000000" pitchFamily="2" charset="0"/>
              </a:rPr>
              <a:t>Morbidity collections: severe acute maternal morbidity (SAMM)</a:t>
            </a:r>
          </a:p>
          <a:p>
            <a:pPr marL="342900" indent="-342900">
              <a:buFont typeface="Arial" panose="020B0604020202020204" pitchFamily="34" charset="0"/>
              <a:buChar char="•"/>
            </a:pPr>
            <a:endParaRPr lang="en-AU">
              <a:latin typeface="VIC" panose="00000500000000000000" pitchFamily="2" charset="0"/>
            </a:endParaRPr>
          </a:p>
        </p:txBody>
      </p:sp>
      <p:sp>
        <p:nvSpPr>
          <p:cNvPr id="3" name="Title 2">
            <a:extLst>
              <a:ext uri="{FF2B5EF4-FFF2-40B4-BE49-F238E27FC236}">
                <a16:creationId xmlns:a16="http://schemas.microsoft.com/office/drawing/2014/main" id="{BD9AC92D-ABB7-4642-8541-316F6D7EEC00}"/>
              </a:ext>
            </a:extLst>
          </p:cNvPr>
          <p:cNvSpPr>
            <a:spLocks noGrp="1"/>
          </p:cNvSpPr>
          <p:nvPr>
            <p:ph type="title"/>
          </p:nvPr>
        </p:nvSpPr>
        <p:spPr>
          <a:xfrm>
            <a:off x="684000" y="826042"/>
            <a:ext cx="7740000" cy="531891"/>
          </a:xfrm>
        </p:spPr>
        <p:txBody>
          <a:bodyPr/>
          <a:lstStyle/>
          <a:p>
            <a:r>
              <a:rPr lang="en-AU">
                <a:latin typeface="VIC" panose="00000500000000000000" pitchFamily="2" charset="0"/>
              </a:rPr>
              <a:t>About CCOPMM</a:t>
            </a:r>
          </a:p>
        </p:txBody>
      </p:sp>
    </p:spTree>
    <p:extLst>
      <p:ext uri="{BB962C8B-B14F-4D97-AF65-F5344CB8AC3E}">
        <p14:creationId xmlns:p14="http://schemas.microsoft.com/office/powerpoint/2010/main" val="144994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D5C7E4-7A6D-492D-9265-5FCBA2D829A6}"/>
              </a:ext>
            </a:extLst>
          </p:cNvPr>
          <p:cNvSpPr>
            <a:spLocks noGrp="1"/>
          </p:cNvSpPr>
          <p:nvPr>
            <p:ph sz="quarter" idx="13"/>
          </p:nvPr>
        </p:nvSpPr>
        <p:spPr>
          <a:xfrm>
            <a:off x="717919" y="1304365"/>
            <a:ext cx="8210991" cy="3012141"/>
          </a:xfrm>
        </p:spPr>
        <p:txBody>
          <a:bodyPr vert="horz" lIns="36000" tIns="36000" rIns="36000" bIns="36000" rtlCol="0" anchor="t">
            <a:noAutofit/>
          </a:bodyPr>
          <a:lstStyle/>
          <a:p>
            <a:r>
              <a:rPr lang="en-AU" sz="1800">
                <a:latin typeface="VIC" panose="00000500000000000000" pitchFamily="2" charset="0"/>
              </a:rPr>
              <a:t>CCOPMM has four subcommittees that undertake case reviews and report to CCOPMM. </a:t>
            </a:r>
          </a:p>
          <a:p>
            <a:pPr marL="467995" lvl="2" indent="-467995"/>
            <a:r>
              <a:rPr lang="en-AU" sz="1800" b="1">
                <a:latin typeface="VIC" panose="00000500000000000000" pitchFamily="2" charset="0"/>
              </a:rPr>
              <a:t>Stillbirth </a:t>
            </a:r>
            <a:r>
              <a:rPr lang="en-AU" sz="1800">
                <a:latin typeface="VIC" panose="00000500000000000000" pitchFamily="2" charset="0"/>
              </a:rPr>
              <a:t>– Chair: Professor Susan McDonald</a:t>
            </a:r>
            <a:endParaRPr lang="en-US" sz="1800">
              <a:latin typeface="VIC" panose="00000500000000000000" pitchFamily="2" charset="0"/>
            </a:endParaRPr>
          </a:p>
          <a:p>
            <a:pPr marL="467995" lvl="2" indent="-467995"/>
            <a:r>
              <a:rPr lang="en-AU" sz="1800" b="1">
                <a:latin typeface="VIC" panose="00000500000000000000" pitchFamily="2" charset="0"/>
              </a:rPr>
              <a:t>Neonatal </a:t>
            </a:r>
            <a:r>
              <a:rPr lang="en-AU" sz="1800">
                <a:latin typeface="VIC" panose="00000500000000000000" pitchFamily="2" charset="0"/>
              </a:rPr>
              <a:t>(0-27 days) – Chair: Professor Rod Hunt</a:t>
            </a:r>
          </a:p>
          <a:p>
            <a:pPr marL="467995" lvl="2" indent="-467995"/>
            <a:r>
              <a:rPr lang="en-AU" sz="1800" b="1">
                <a:latin typeface="VIC" panose="00000500000000000000" pitchFamily="2" charset="0"/>
              </a:rPr>
              <a:t>Maternal</a:t>
            </a:r>
            <a:r>
              <a:rPr lang="en-AU" sz="1800">
                <a:latin typeface="VIC" panose="00000500000000000000" pitchFamily="2" charset="0"/>
              </a:rPr>
              <a:t>– Chair: Assoc</a:t>
            </a:r>
            <a:r>
              <a:rPr lang="en-AU" sz="1800">
                <a:latin typeface="VIC" panose="00000500000000000000" pitchFamily="2" charset="0"/>
                <a:ea typeface="+mn-lt"/>
                <a:cs typeface="+mn-lt"/>
              </a:rPr>
              <a:t>. Prof. Glyn Teale </a:t>
            </a:r>
          </a:p>
          <a:p>
            <a:pPr marL="467995" lvl="2" indent="-467995"/>
            <a:r>
              <a:rPr lang="en-AU" sz="1800" b="1">
                <a:latin typeface="VIC" panose="00000500000000000000" pitchFamily="2" charset="0"/>
              </a:rPr>
              <a:t>Child and Adolescent </a:t>
            </a:r>
            <a:r>
              <a:rPr lang="en-AU" sz="1800">
                <a:latin typeface="VIC" panose="00000500000000000000" pitchFamily="2" charset="0"/>
              </a:rPr>
              <a:t>(28 days-17 years) – Chair: </a:t>
            </a:r>
            <a:r>
              <a:rPr lang="en-AU" sz="1800">
                <a:latin typeface="VIC" panose="00000500000000000000" pitchFamily="2" charset="0"/>
                <a:ea typeface="+mn-lt"/>
                <a:cs typeface="+mn-lt"/>
              </a:rPr>
              <a:t>Adjunct Clinical Associate Professor Rob Roseby </a:t>
            </a:r>
          </a:p>
          <a:p>
            <a:pPr marL="0" lvl="2" indent="0">
              <a:buNone/>
            </a:pPr>
            <a:endParaRPr lang="en-AU">
              <a:latin typeface="VIC" panose="00000500000000000000" pitchFamily="2" charset="0"/>
            </a:endParaRPr>
          </a:p>
          <a:p>
            <a:pPr marL="0" lvl="2" indent="0">
              <a:buNone/>
            </a:pPr>
            <a:endParaRPr lang="en-AU">
              <a:latin typeface="VIC" panose="00000500000000000000" pitchFamily="2" charset="0"/>
            </a:endParaRPr>
          </a:p>
          <a:p>
            <a:pPr marL="467995" lvl="2" indent="-467995"/>
            <a:endParaRPr lang="en-AU">
              <a:latin typeface="VIC" panose="00000500000000000000" pitchFamily="2" charset="0"/>
            </a:endParaRPr>
          </a:p>
        </p:txBody>
      </p:sp>
      <p:sp>
        <p:nvSpPr>
          <p:cNvPr id="3" name="Title 2">
            <a:extLst>
              <a:ext uri="{FF2B5EF4-FFF2-40B4-BE49-F238E27FC236}">
                <a16:creationId xmlns:a16="http://schemas.microsoft.com/office/drawing/2014/main" id="{51F7B3D0-0545-4BEB-8914-17BD0F982B37}"/>
              </a:ext>
            </a:extLst>
          </p:cNvPr>
          <p:cNvSpPr>
            <a:spLocks noGrp="1"/>
          </p:cNvSpPr>
          <p:nvPr>
            <p:ph type="title"/>
          </p:nvPr>
        </p:nvSpPr>
        <p:spPr>
          <a:xfrm>
            <a:off x="717919" y="716804"/>
            <a:ext cx="7605810" cy="587561"/>
          </a:xfrm>
        </p:spPr>
        <p:txBody>
          <a:bodyPr/>
          <a:lstStyle/>
          <a:p>
            <a:r>
              <a:rPr lang="en-AU">
                <a:latin typeface="VIC" panose="00000500000000000000" pitchFamily="2" charset="0"/>
              </a:rPr>
              <a:t>Undertaking case reviews</a:t>
            </a:r>
          </a:p>
        </p:txBody>
      </p:sp>
    </p:spTree>
    <p:extLst>
      <p:ext uri="{BB962C8B-B14F-4D97-AF65-F5344CB8AC3E}">
        <p14:creationId xmlns:p14="http://schemas.microsoft.com/office/powerpoint/2010/main" val="3171398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1DB7A7-8A90-48A7-A395-F9C9EF4069D2}"/>
              </a:ext>
            </a:extLst>
          </p:cNvPr>
          <p:cNvSpPr>
            <a:spLocks noGrp="1"/>
          </p:cNvSpPr>
          <p:nvPr>
            <p:ph sz="quarter" idx="13"/>
          </p:nvPr>
        </p:nvSpPr>
        <p:spPr>
          <a:xfrm>
            <a:off x="684000" y="1564878"/>
            <a:ext cx="7740000" cy="2880000"/>
          </a:xfrm>
        </p:spPr>
        <p:txBody>
          <a:bodyPr vert="horz" lIns="36000" tIns="36000" rIns="36000" bIns="36000" rtlCol="0" anchor="t">
            <a:noAutofit/>
          </a:bodyPr>
          <a:lstStyle/>
          <a:p>
            <a:r>
              <a:rPr lang="en-AU" sz="1800">
                <a:latin typeface="VIC" panose="00000500000000000000" pitchFamily="2" charset="0"/>
              </a:rPr>
              <a:t>CCOPMM conducts research itself and provides data for research purposes. The CCOPMM </a:t>
            </a:r>
            <a:r>
              <a:rPr lang="en-AU" sz="1800" b="1">
                <a:latin typeface="VIC" panose="00000500000000000000" pitchFamily="2" charset="0"/>
              </a:rPr>
              <a:t>Research and Reporting </a:t>
            </a:r>
            <a:r>
              <a:rPr lang="en-AU" sz="1800">
                <a:latin typeface="VIC" panose="00000500000000000000" pitchFamily="2" charset="0"/>
                <a:ea typeface="+mn-lt"/>
                <a:cs typeface="+mn-lt"/>
              </a:rPr>
              <a:t>subcommittee leads this work </a:t>
            </a:r>
            <a:r>
              <a:rPr lang="en-AU" sz="1800" b="1">
                <a:latin typeface="VIC" panose="00000500000000000000" pitchFamily="2" charset="0"/>
              </a:rPr>
              <a:t>- </a:t>
            </a:r>
            <a:r>
              <a:rPr lang="en-AU" sz="1800">
                <a:latin typeface="VIC" panose="00000500000000000000" pitchFamily="2" charset="0"/>
              </a:rPr>
              <a:t>Chair: Professor Caroline Homer.   </a:t>
            </a:r>
          </a:p>
          <a:p>
            <a:r>
              <a:rPr lang="en-AU" sz="1800">
                <a:latin typeface="VIC" panose="00000500000000000000" pitchFamily="2" charset="0"/>
              </a:rPr>
              <a:t>CCOPMM identifies research priorities by:</a:t>
            </a:r>
            <a:endParaRPr lang="en-AU" sz="1800" b="1">
              <a:latin typeface="VIC" panose="00000500000000000000" pitchFamily="2" charset="0"/>
            </a:endParaRPr>
          </a:p>
          <a:p>
            <a:pPr marL="467995" lvl="2" indent="-467995"/>
            <a:r>
              <a:rPr lang="en-AU" sz="1800">
                <a:latin typeface="VIC" panose="00000500000000000000" pitchFamily="2" charset="0"/>
              </a:rPr>
              <a:t>analysis of our reports, data and through case reviews    </a:t>
            </a:r>
          </a:p>
          <a:p>
            <a:pPr marL="467995" lvl="2" indent="-467995"/>
            <a:r>
              <a:rPr lang="en-AU" sz="1800">
                <a:latin typeface="VIC" panose="00000500000000000000" pitchFamily="2" charset="0"/>
              </a:rPr>
              <a:t>collaborating with external research projects</a:t>
            </a:r>
          </a:p>
          <a:p>
            <a:endParaRPr lang="en-AU"/>
          </a:p>
        </p:txBody>
      </p:sp>
      <p:sp>
        <p:nvSpPr>
          <p:cNvPr id="3" name="Title 2">
            <a:extLst>
              <a:ext uri="{FF2B5EF4-FFF2-40B4-BE49-F238E27FC236}">
                <a16:creationId xmlns:a16="http://schemas.microsoft.com/office/drawing/2014/main" id="{030BC543-2F79-4B86-AC91-1A4DF8542736}"/>
              </a:ext>
            </a:extLst>
          </p:cNvPr>
          <p:cNvSpPr>
            <a:spLocks noGrp="1"/>
          </p:cNvSpPr>
          <p:nvPr>
            <p:ph type="title"/>
          </p:nvPr>
        </p:nvSpPr>
        <p:spPr>
          <a:xfrm>
            <a:off x="702000" y="805871"/>
            <a:ext cx="7740000" cy="828000"/>
          </a:xfrm>
        </p:spPr>
        <p:txBody>
          <a:bodyPr/>
          <a:lstStyle/>
          <a:p>
            <a:r>
              <a:rPr lang="en-AU">
                <a:latin typeface="VIC" panose="00000500000000000000" pitchFamily="2" charset="0"/>
              </a:rPr>
              <a:t>Undertaking research </a:t>
            </a:r>
          </a:p>
        </p:txBody>
      </p:sp>
    </p:spTree>
    <p:extLst>
      <p:ext uri="{BB962C8B-B14F-4D97-AF65-F5344CB8AC3E}">
        <p14:creationId xmlns:p14="http://schemas.microsoft.com/office/powerpoint/2010/main" val="417111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F37AD0-AD6A-4771-9D64-4898F6EF7235}"/>
              </a:ext>
            </a:extLst>
          </p:cNvPr>
          <p:cNvSpPr>
            <a:spLocks noGrp="1"/>
          </p:cNvSpPr>
          <p:nvPr>
            <p:ph sz="quarter" idx="13"/>
          </p:nvPr>
        </p:nvSpPr>
        <p:spPr>
          <a:xfrm>
            <a:off x="702000" y="1462392"/>
            <a:ext cx="7740000" cy="2880000"/>
          </a:xfrm>
        </p:spPr>
        <p:txBody>
          <a:bodyPr/>
          <a:lstStyle/>
          <a:p>
            <a:pPr marL="342900" indent="-342900">
              <a:buClr>
                <a:schemeClr val="tx2"/>
              </a:buClr>
              <a:buFont typeface="Arial" panose="020B0604020202020204" pitchFamily="34" charset="0"/>
              <a:buChar char="•"/>
            </a:pPr>
            <a:r>
              <a:rPr lang="en-AU" sz="1800">
                <a:latin typeface="VIC" panose="00000500000000000000" pitchFamily="2" charset="0"/>
              </a:rPr>
              <a:t>Independent oversight of all deaths and severe maternal morbidity  </a:t>
            </a:r>
          </a:p>
          <a:p>
            <a:pPr marL="342900" indent="-342900">
              <a:buClr>
                <a:schemeClr val="tx2"/>
              </a:buClr>
              <a:buFont typeface="Arial" panose="020B0604020202020204" pitchFamily="34" charset="0"/>
              <a:buChar char="•"/>
            </a:pPr>
            <a:r>
              <a:rPr lang="en-AU" sz="1800">
                <a:latin typeface="VIC" panose="00000500000000000000" pitchFamily="2" charset="0"/>
              </a:rPr>
              <a:t>Highlight areas that require improvement – hospital and community </a:t>
            </a:r>
          </a:p>
          <a:p>
            <a:pPr marL="342900" indent="-342900">
              <a:buClr>
                <a:schemeClr val="tx2"/>
              </a:buClr>
              <a:buFont typeface="Arial" panose="020B0604020202020204" pitchFamily="34" charset="0"/>
              <a:buChar char="•"/>
            </a:pPr>
            <a:r>
              <a:rPr lang="en-AU" sz="1800">
                <a:latin typeface="VIC" panose="00000500000000000000" pitchFamily="2" charset="0"/>
              </a:rPr>
              <a:t>Highlight areas for further research </a:t>
            </a:r>
          </a:p>
          <a:p>
            <a:pPr marL="342900" indent="-342900">
              <a:buClr>
                <a:schemeClr val="tx2"/>
              </a:buClr>
              <a:buFont typeface="Arial" panose="020B0604020202020204" pitchFamily="34" charset="0"/>
              <a:buChar char="•"/>
            </a:pPr>
            <a:r>
              <a:rPr lang="en-AU" sz="1800">
                <a:latin typeface="VIC" panose="00000500000000000000" pitchFamily="2" charset="0"/>
              </a:rPr>
              <a:t>Inform the development of policies and guidelines</a:t>
            </a:r>
          </a:p>
          <a:p>
            <a:pPr marL="342900" indent="-342900">
              <a:buClr>
                <a:schemeClr val="tx2"/>
              </a:buClr>
              <a:buFont typeface="Arial" panose="020B0604020202020204" pitchFamily="34" charset="0"/>
              <a:buChar char="•"/>
            </a:pPr>
            <a:r>
              <a:rPr lang="en-AU" sz="1800">
                <a:latin typeface="VIC" panose="00000500000000000000" pitchFamily="2" charset="0"/>
              </a:rPr>
              <a:t>Provide advice on areas for prioritisation and investment </a:t>
            </a:r>
          </a:p>
          <a:p>
            <a:endParaRPr lang="en-AU"/>
          </a:p>
        </p:txBody>
      </p:sp>
      <p:sp>
        <p:nvSpPr>
          <p:cNvPr id="3" name="Title 2">
            <a:extLst>
              <a:ext uri="{FF2B5EF4-FFF2-40B4-BE49-F238E27FC236}">
                <a16:creationId xmlns:a16="http://schemas.microsoft.com/office/drawing/2014/main" id="{C06BB32D-71B0-431E-8BDC-40A68E25C6D9}"/>
              </a:ext>
            </a:extLst>
          </p:cNvPr>
          <p:cNvSpPr>
            <a:spLocks noGrp="1"/>
          </p:cNvSpPr>
          <p:nvPr>
            <p:ph type="title"/>
          </p:nvPr>
        </p:nvSpPr>
        <p:spPr>
          <a:xfrm>
            <a:off x="684000" y="805871"/>
            <a:ext cx="7740000" cy="828000"/>
          </a:xfrm>
        </p:spPr>
        <p:txBody>
          <a:bodyPr/>
          <a:lstStyle/>
          <a:p>
            <a:r>
              <a:rPr lang="en-AU">
                <a:latin typeface="VIC" panose="00000500000000000000" pitchFamily="2" charset="0"/>
              </a:rPr>
              <a:t>Why we do what we do?</a:t>
            </a:r>
          </a:p>
        </p:txBody>
      </p:sp>
    </p:spTree>
    <p:extLst>
      <p:ext uri="{BB962C8B-B14F-4D97-AF65-F5344CB8AC3E}">
        <p14:creationId xmlns:p14="http://schemas.microsoft.com/office/powerpoint/2010/main" val="3633965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3EC542-681F-4E71-956B-4ED12C281760}"/>
              </a:ext>
            </a:extLst>
          </p:cNvPr>
          <p:cNvSpPr/>
          <p:nvPr/>
        </p:nvSpPr>
        <p:spPr>
          <a:xfrm>
            <a:off x="632561" y="824082"/>
            <a:ext cx="7740000" cy="567689"/>
          </a:xfrm>
          <a:prstGeom prst="rect">
            <a:avLst/>
          </a:prstGeom>
        </p:spPr>
        <p:txBody>
          <a:bodyPr vert="horz" lIns="36000" tIns="36000" rIns="36000" bIns="36000" rtlCol="0" anchor="t" anchorCtr="0">
            <a:normAutofit/>
          </a:bodyPr>
          <a:lstStyle/>
          <a:p>
            <a:pPr>
              <a:lnSpc>
                <a:spcPct val="95000"/>
              </a:lnSpc>
              <a:spcBef>
                <a:spcPct val="0"/>
              </a:spcBef>
              <a:spcAft>
                <a:spcPts val="600"/>
              </a:spcAft>
            </a:pPr>
            <a:r>
              <a:rPr lang="en-US" sz="2400" b="1" i="0" kern="1200" baseline="0">
                <a:solidFill>
                  <a:schemeClr val="tx2"/>
                </a:solidFill>
                <a:latin typeface="+mj-lt"/>
                <a:ea typeface="+mj-ea"/>
                <a:cs typeface="+mj-cs"/>
              </a:rPr>
              <a:t>Trends and comparisons</a:t>
            </a:r>
          </a:p>
        </p:txBody>
      </p:sp>
      <p:pic>
        <p:nvPicPr>
          <p:cNvPr id="3" name="Picture 2">
            <a:extLst>
              <a:ext uri="{FF2B5EF4-FFF2-40B4-BE49-F238E27FC236}">
                <a16:creationId xmlns:a16="http://schemas.microsoft.com/office/drawing/2014/main" id="{8D4B6DF1-4767-0BDF-C4FB-46A50AF32D85}"/>
              </a:ext>
            </a:extLst>
          </p:cNvPr>
          <p:cNvPicPr>
            <a:picLocks noChangeAspect="1"/>
          </p:cNvPicPr>
          <p:nvPr/>
        </p:nvPicPr>
        <p:blipFill rotWithShape="1">
          <a:blip r:embed="rId2"/>
          <a:srcRect r="7809" b="7454"/>
          <a:stretch/>
        </p:blipFill>
        <p:spPr>
          <a:xfrm>
            <a:off x="632561" y="1470074"/>
            <a:ext cx="8117543" cy="3276332"/>
          </a:xfrm>
          <a:prstGeom prst="rect">
            <a:avLst/>
          </a:prstGeom>
        </p:spPr>
      </p:pic>
    </p:spTree>
    <p:extLst>
      <p:ext uri="{BB962C8B-B14F-4D97-AF65-F5344CB8AC3E}">
        <p14:creationId xmlns:p14="http://schemas.microsoft.com/office/powerpoint/2010/main" val="1133118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891D18-2C04-4913-9314-C5A9EF3187A4}"/>
              </a:ext>
            </a:extLst>
          </p:cNvPr>
          <p:cNvSpPr>
            <a:spLocks noGrp="1"/>
          </p:cNvSpPr>
          <p:nvPr>
            <p:ph sz="quarter" idx="13"/>
          </p:nvPr>
        </p:nvSpPr>
        <p:spPr>
          <a:xfrm>
            <a:off x="684000" y="1435498"/>
            <a:ext cx="7740000" cy="2880000"/>
          </a:xfrm>
        </p:spPr>
        <p:txBody>
          <a:bodyPr vert="horz" lIns="36000" tIns="36000" rIns="36000" bIns="36000" rtlCol="0" anchor="t">
            <a:noAutofit/>
          </a:bodyPr>
          <a:lstStyle/>
          <a:p>
            <a:pPr marL="467995" lvl="2" indent="-467995">
              <a:buFont typeface="Arial" panose="020B0604020202020204" pitchFamily="34" charset="0"/>
              <a:buChar char="•"/>
            </a:pPr>
            <a:r>
              <a:rPr lang="en-AU" sz="1800" b="1">
                <a:latin typeface="VIC"/>
              </a:rPr>
              <a:t>Neonatal - </a:t>
            </a:r>
            <a:r>
              <a:rPr lang="en-AU" sz="1800">
                <a:latin typeface="VIC"/>
              </a:rPr>
              <a:t>includes all live born babies from birth to 27 days</a:t>
            </a:r>
          </a:p>
          <a:p>
            <a:pPr marL="467995" lvl="2" indent="-467995">
              <a:buFont typeface="Arial" panose="020B0604020202020204" pitchFamily="34" charset="0"/>
              <a:buChar char="•"/>
            </a:pPr>
            <a:r>
              <a:rPr lang="en-AU" sz="1800" b="1">
                <a:latin typeface="VIC"/>
              </a:rPr>
              <a:t>Post-neonatal infant - </a:t>
            </a:r>
            <a:r>
              <a:rPr lang="en-AU" sz="1800">
                <a:latin typeface="VIC"/>
              </a:rPr>
              <a:t>includes all live born babies from 28 days to 364 days</a:t>
            </a:r>
          </a:p>
          <a:p>
            <a:pPr marL="467995" lvl="2" indent="-467995">
              <a:buFont typeface="Arial" panose="020B0604020202020204" pitchFamily="34" charset="0"/>
              <a:buChar char="•"/>
            </a:pPr>
            <a:r>
              <a:rPr lang="en-AU" sz="1800" b="1">
                <a:latin typeface="VIC"/>
              </a:rPr>
              <a:t>Infant -</a:t>
            </a:r>
            <a:r>
              <a:rPr lang="en-AU" sz="1800">
                <a:latin typeface="VIC"/>
              </a:rPr>
              <a:t> includes all live born babies from birth to 364 days</a:t>
            </a:r>
          </a:p>
          <a:p>
            <a:pPr marL="467995" lvl="2" indent="-467995">
              <a:buFont typeface="Arial" panose="020B0604020202020204" pitchFamily="34" charset="0"/>
              <a:buChar char="•"/>
            </a:pPr>
            <a:r>
              <a:rPr lang="en-AU" sz="1800" b="1">
                <a:latin typeface="VIC"/>
              </a:rPr>
              <a:t>Under 5 - </a:t>
            </a:r>
            <a:r>
              <a:rPr lang="en-AU" sz="1800">
                <a:latin typeface="VIC"/>
              </a:rPr>
              <a:t>includes all babies from birth up to but not including the 5th birthday</a:t>
            </a:r>
          </a:p>
          <a:p>
            <a:pPr marL="467995" lvl="2" indent="-467995"/>
            <a:endParaRPr lang="en-AU"/>
          </a:p>
          <a:p>
            <a:pPr marL="0" lvl="2" indent="0">
              <a:buNone/>
            </a:pPr>
            <a:endParaRPr lang="en-AU"/>
          </a:p>
          <a:p>
            <a:endParaRPr lang="en-AU"/>
          </a:p>
        </p:txBody>
      </p:sp>
      <p:sp>
        <p:nvSpPr>
          <p:cNvPr id="3" name="Title 2">
            <a:extLst>
              <a:ext uri="{FF2B5EF4-FFF2-40B4-BE49-F238E27FC236}">
                <a16:creationId xmlns:a16="http://schemas.microsoft.com/office/drawing/2014/main" id="{680FF075-D593-4384-90D4-BB862FF22874}"/>
              </a:ext>
            </a:extLst>
          </p:cNvPr>
          <p:cNvSpPr>
            <a:spLocks noGrp="1"/>
          </p:cNvSpPr>
          <p:nvPr>
            <p:ph type="title"/>
          </p:nvPr>
        </p:nvSpPr>
        <p:spPr>
          <a:xfrm>
            <a:off x="684000" y="832765"/>
            <a:ext cx="7740000" cy="828000"/>
          </a:xfrm>
        </p:spPr>
        <p:txBody>
          <a:bodyPr/>
          <a:lstStyle/>
          <a:p>
            <a:r>
              <a:rPr lang="en-AU">
                <a:latin typeface="VIC"/>
              </a:rPr>
              <a:t>Definitions - neonatal, infants and under 5yrs  </a:t>
            </a:r>
          </a:p>
        </p:txBody>
      </p:sp>
    </p:spTree>
    <p:extLst>
      <p:ext uri="{BB962C8B-B14F-4D97-AF65-F5344CB8AC3E}">
        <p14:creationId xmlns:p14="http://schemas.microsoft.com/office/powerpoint/2010/main" val="2585269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6CD34784-7F3E-4093-9E62-27C0DF5DE7B9}"/>
              </a:ext>
            </a:extLst>
          </p:cNvPr>
          <p:cNvSpPr>
            <a:spLocks noGrp="1"/>
          </p:cNvSpPr>
          <p:nvPr>
            <p:ph type="title"/>
          </p:nvPr>
        </p:nvSpPr>
        <p:spPr>
          <a:xfrm>
            <a:off x="702000" y="803912"/>
            <a:ext cx="7740000" cy="720000"/>
          </a:xfrm>
        </p:spPr>
        <p:txBody>
          <a:bodyPr anchor="t">
            <a:normAutofit/>
          </a:bodyPr>
          <a:lstStyle/>
          <a:p>
            <a:r>
              <a:rPr lang="en-AU">
                <a:latin typeface="VIC"/>
              </a:rPr>
              <a:t>Child and adolescent deaths 2021 </a:t>
            </a:r>
          </a:p>
        </p:txBody>
      </p:sp>
      <p:pic>
        <p:nvPicPr>
          <p:cNvPr id="2" name="Picture 1">
            <a:extLst>
              <a:ext uri="{FF2B5EF4-FFF2-40B4-BE49-F238E27FC236}">
                <a16:creationId xmlns:a16="http://schemas.microsoft.com/office/drawing/2014/main" id="{9A359B70-736C-9323-E05A-BE735E4CCB16}"/>
              </a:ext>
            </a:extLst>
          </p:cNvPr>
          <p:cNvPicPr>
            <a:picLocks noChangeAspect="1"/>
          </p:cNvPicPr>
          <p:nvPr/>
        </p:nvPicPr>
        <p:blipFill>
          <a:blip r:embed="rId2"/>
          <a:stretch>
            <a:fillRect/>
          </a:stretch>
        </p:blipFill>
        <p:spPr>
          <a:xfrm>
            <a:off x="1727244" y="1302140"/>
            <a:ext cx="5689512" cy="3659825"/>
          </a:xfrm>
          <a:prstGeom prst="rect">
            <a:avLst/>
          </a:prstGeom>
        </p:spPr>
      </p:pic>
    </p:spTree>
    <p:extLst>
      <p:ext uri="{BB962C8B-B14F-4D97-AF65-F5344CB8AC3E}">
        <p14:creationId xmlns:p14="http://schemas.microsoft.com/office/powerpoint/2010/main" val="2185254478"/>
      </p:ext>
    </p:extLst>
  </p:cSld>
  <p:clrMapOvr>
    <a:masterClrMapping/>
  </p:clrMapOvr>
</p:sld>
</file>

<file path=ppt/theme/theme1.xml><?xml version="1.0" encoding="utf-8"?>
<a:theme xmlns:a="http://schemas.openxmlformats.org/drawingml/2006/main" name="Office Theme">
  <a:themeElements>
    <a:clrScheme name="SCV PPT">
      <a:dk1>
        <a:srgbClr val="000000"/>
      </a:dk1>
      <a:lt1>
        <a:sysClr val="window" lastClr="FFFFFF"/>
      </a:lt1>
      <a:dk2>
        <a:srgbClr val="007586"/>
      </a:dk2>
      <a:lt2>
        <a:srgbClr val="EDF5F7"/>
      </a:lt2>
      <a:accent1>
        <a:srgbClr val="4098A4"/>
      </a:accent1>
      <a:accent2>
        <a:srgbClr val="80BAC3"/>
      </a:accent2>
      <a:accent3>
        <a:srgbClr val="BFDDE1"/>
      </a:accent3>
      <a:accent4>
        <a:srgbClr val="404050"/>
      </a:accent4>
      <a:accent5>
        <a:srgbClr val="80808B"/>
      </a:accent5>
      <a:accent6>
        <a:srgbClr val="CCCCD0"/>
      </a:accent6>
      <a:hlink>
        <a:srgbClr val="0563C1"/>
      </a:hlink>
      <a:folHlink>
        <a:srgbClr val="954F72"/>
      </a:folHlink>
    </a:clrScheme>
    <a:fontScheme name="Arial">
      <a:majorFont>
        <a:latin typeface="Arial"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V PowerPoint (1).potx" id="{CE082618-1505-4F2E-A22F-07A490E3B603}" vid="{EF6F868E-FD38-4215-87C3-491E3E063F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1c17d80-103f-4f3b-9d2a-70ea00c58074">
      <UserInfo>
        <DisplayName>Victorian Perioperative Consultative Council</DisplayName>
        <AccountId>45</AccountId>
        <AccountType/>
      </UserInfo>
      <UserInfo>
        <DisplayName>CCOPMM neonatal</DisplayName>
        <AccountId>23</AccountId>
        <AccountType/>
      </UserInfo>
      <UserInfo>
        <DisplayName>Limited Access System Group</DisplayName>
        <AccountId>39</AccountId>
        <AccountType/>
      </UserInfo>
      <UserInfo>
        <DisplayName>Simone Senghaas (Health)</DisplayName>
        <AccountId>11</AccountId>
        <AccountType/>
      </UserInfo>
      <UserInfo>
        <DisplayName>Adelinda Botham (DHHS)</DisplayName>
        <AccountId>14</AccountId>
        <AccountType/>
      </UserInfo>
      <UserInfo>
        <DisplayName>Andrew Jeffreys</DisplayName>
        <AccountId>50</AccountId>
        <AccountType/>
      </UserInfo>
      <UserInfo>
        <DisplayName>VPCC surgical</DisplayName>
        <AccountId>19</AccountId>
        <AccountType/>
      </UserInfo>
      <UserInfo>
        <DisplayName>CCOPMM maternal</DisplayName>
        <AccountId>21</AccountId>
        <AccountType/>
      </UserInfo>
      <UserInfo>
        <DisplayName>Annette McPherson</DisplayName>
        <AccountId>112</AccountId>
        <AccountType/>
      </UserInfo>
      <UserInfo>
        <DisplayName>Sophie Treleaven (DHHS)</DisplayName>
        <AccountId>64</AccountId>
        <AccountType/>
      </UserInfo>
    </SharedWithUsers>
    <Comments xmlns="26b83e15-5817-4e90-99a5-e1e46a981335" xsi:nil="true"/>
    <TaxCatchAll xmlns="5ce0f2b5-5be5-4508-bce9-d7011ece0659" xsi:nil="true"/>
    <lcf76f155ced4ddcb4097134ff3c332f xmlns="26b83e15-5817-4e90-99a5-e1e46a98133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B27D9D422035429466506DF2C4620B" ma:contentTypeVersion="17" ma:contentTypeDescription="Create a new document." ma:contentTypeScope="" ma:versionID="a591ea9a2cfe1f46bd7c8ade2d50a089">
  <xsd:schema xmlns:xsd="http://www.w3.org/2001/XMLSchema" xmlns:xs="http://www.w3.org/2001/XMLSchema" xmlns:p="http://schemas.microsoft.com/office/2006/metadata/properties" xmlns:ns2="26b83e15-5817-4e90-99a5-e1e46a981335" xmlns:ns3="41c17d80-103f-4f3b-9d2a-70ea00c58074" xmlns:ns4="5ce0f2b5-5be5-4508-bce9-d7011ece0659" targetNamespace="http://schemas.microsoft.com/office/2006/metadata/properties" ma:root="true" ma:fieldsID="d2a33678dd4bec8607a3dab5f5f0e75c" ns2:_="" ns3:_="" ns4:_="">
    <xsd:import namespace="26b83e15-5817-4e90-99a5-e1e46a981335"/>
    <xsd:import namespace="41c17d80-103f-4f3b-9d2a-70ea00c58074"/>
    <xsd:import namespace="5ce0f2b5-5be5-4508-bce9-d7011ece065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Comme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b83e15-5817-4e90-99a5-e1e46a9813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Comments" ma:index="14" nillable="true" ma:displayName="Comments" ma:format="Dropdown" ma:internalName="Comments">
      <xsd:simpleType>
        <xsd:restriction base="dms:Text">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c17d80-103f-4f3b-9d2a-70ea00c5807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0f2b5-5be5-4508-bce9-d7011ece065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1d114036-d40d-4c38-85b2-11439222adba}" ma:internalName="TaxCatchAll" ma:showField="CatchAllData" ma:web="41c17d80-103f-4f3b-9d2a-70ea00c580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8D9B1D-AF04-4830-AD40-6EDC8181AC55}">
  <ds:schemaRefs>
    <ds:schemaRef ds:uri="26b83e15-5817-4e90-99a5-e1e46a981335"/>
    <ds:schemaRef ds:uri="41c17d80-103f-4f3b-9d2a-70ea00c58074"/>
    <ds:schemaRef ds:uri="5ce0f2b5-5be5-4508-bce9-d7011ece065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2E32D44-F628-4FCA-8218-64C6E0F7ACD6}">
  <ds:schemaRefs>
    <ds:schemaRef ds:uri="26b83e15-5817-4e90-99a5-e1e46a981335"/>
    <ds:schemaRef ds:uri="41c17d80-103f-4f3b-9d2a-70ea00c58074"/>
    <ds:schemaRef ds:uri="5ce0f2b5-5be5-4508-bce9-d7011ece06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FF81C5E-7A2F-42C4-809B-EF88AB5646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TotalTime>
  <Words>3623</Words>
  <Application>Microsoft Office PowerPoint</Application>
  <PresentationFormat>Custom</PresentationFormat>
  <Paragraphs>307</Paragraphs>
  <Slides>27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Cambria</vt:lpstr>
      <vt:lpstr>Symbol</vt:lpstr>
      <vt:lpstr>Times New Roman</vt:lpstr>
      <vt:lpstr>VIC</vt:lpstr>
      <vt:lpstr>Wingdings</vt:lpstr>
      <vt:lpstr>Office Theme</vt:lpstr>
      <vt:lpstr>PowerPoint Presentation</vt:lpstr>
      <vt:lpstr>About CCOPMM </vt:lpstr>
      <vt:lpstr>About CCOPMM</vt:lpstr>
      <vt:lpstr>Undertaking case reviews</vt:lpstr>
      <vt:lpstr>Undertaking research </vt:lpstr>
      <vt:lpstr>Why we do what we do?</vt:lpstr>
      <vt:lpstr>PowerPoint Presentation</vt:lpstr>
      <vt:lpstr>Definitions - neonatal, infants and under 5yrs  </vt:lpstr>
      <vt:lpstr>Child and adolescent deaths 2021 </vt:lpstr>
      <vt:lpstr>Neonatal, post-neonatal, infant and infant and under 5 mortality rates, 2011-2021</vt:lpstr>
      <vt:lpstr>Under 5-year mortality rate</vt:lpstr>
      <vt:lpstr>Rates of death by age group, 2011-2021</vt:lpstr>
      <vt:lpstr>Causes of death in 2021 - Under 5 years </vt:lpstr>
      <vt:lpstr>Causes of death in 2021 – 5-14 years  </vt:lpstr>
      <vt:lpstr>Causes of death in 2021 – 15-17 years  </vt:lpstr>
      <vt:lpstr>Deaths from motor vehicle accidents 2011-2021  (28 days to 17 years)</vt:lpstr>
      <vt:lpstr>Deaths from major cause, 2011-2021  (28 days to 17 years)</vt:lpstr>
      <vt:lpstr>Unexplained sudden unexpected deaths in infants, 2011-2021</vt:lpstr>
      <vt:lpstr>PowerPoint Presentation</vt:lpstr>
      <vt:lpstr>PowerPoint Presentation</vt:lpstr>
      <vt:lpstr>PowerPoint Presentation</vt:lpstr>
      <vt:lpstr>Good practice points</vt:lpstr>
      <vt:lpstr>PowerPoint Presentation</vt:lpstr>
      <vt:lpstr>Good practice points: clinical</vt:lpstr>
      <vt:lpstr>Good practice points: consumers </vt:lpstr>
      <vt:lpstr>For more information</vt:lpstr>
      <vt:lpstr>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Durante</dc:creator>
  <cp:lastModifiedBy>Erin Smith </cp:lastModifiedBy>
  <cp:revision>3</cp:revision>
  <dcterms:created xsi:type="dcterms:W3CDTF">2018-05-14T05:26:30Z</dcterms:created>
  <dcterms:modified xsi:type="dcterms:W3CDTF">2024-01-16T03:52:33Z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0x010100F2B27D9D422035429466506DF2C4620B</vt:lpwstr>
  </property>
  <property fmtid="{D5CDD505-2E9C-101B-9397-08002B2CF9AE}" pid="3" name="MSIP_Label_3d6aa9fe-4ab7-4a7c-8e39-ccc0b3ffed53_Enabled">
    <vt:lpwstr>true</vt:lpwstr>
  </property>
  <property fmtid="{D5CDD505-2E9C-101B-9397-08002B2CF9AE}" pid="4" name="MSIP_Label_3d6aa9fe-4ab7-4a7c-8e39-ccc0b3ffed53_SetDate">
    <vt:lpwstr>2021-01-19T22:07:48Z</vt:lpwstr>
  </property>
  <property fmtid="{D5CDD505-2E9C-101B-9397-08002B2CF9AE}" pid="5" name="MSIP_Label_3d6aa9fe-4ab7-4a7c-8e39-ccc0b3ffed53_Method">
    <vt:lpwstr>Privileged</vt:lpwstr>
  </property>
  <property fmtid="{D5CDD505-2E9C-101B-9397-08002B2CF9AE}" pid="6" name="MSIP_Label_3d6aa9fe-4ab7-4a7c-8e39-ccc0b3ffed53_Name">
    <vt:lpwstr>3d6aa9fe-4ab7-4a7c-8e39-ccc0b3ffed53</vt:lpwstr>
  </property>
  <property fmtid="{D5CDD505-2E9C-101B-9397-08002B2CF9AE}" pid="7" name="MSIP_Label_3d6aa9fe-4ab7-4a7c-8e39-ccc0b3ffed53_SiteId">
    <vt:lpwstr>c0e0601f-0fac-449c-9c88-a104c4eb9f28</vt:lpwstr>
  </property>
  <property fmtid="{D5CDD505-2E9C-101B-9397-08002B2CF9AE}" pid="8" name="MSIP_Label_3d6aa9fe-4ab7-4a7c-8e39-ccc0b3ffed53_ActionId">
    <vt:lpwstr>58616266-8e7d-4b15-8193-8c27d23caf18</vt:lpwstr>
  </property>
  <property fmtid="{D5CDD505-2E9C-101B-9397-08002B2CF9AE}" pid="9" name="MSIP_Label_3d6aa9fe-4ab7-4a7c-8e39-ccc0b3ffed53_ContentBits">
    <vt:lpwstr>0</vt:lpwstr>
  </property>
  <property fmtid="{D5CDD505-2E9C-101B-9397-08002B2CF9AE}" pid="10" name="MediaServiceImageTags">
    <vt:lpwstr/>
  </property>
</Properties>
</file>